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84" r:id="rId2"/>
    <p:sldId id="312" r:id="rId3"/>
    <p:sldId id="313" r:id="rId4"/>
    <p:sldId id="286" r:id="rId5"/>
    <p:sldId id="287" r:id="rId6"/>
    <p:sldId id="307" r:id="rId7"/>
    <p:sldId id="303" r:id="rId8"/>
    <p:sldId id="304" r:id="rId9"/>
    <p:sldId id="314" r:id="rId10"/>
    <p:sldId id="318" r:id="rId11"/>
    <p:sldId id="264" r:id="rId12"/>
    <p:sldId id="275" r:id="rId13"/>
    <p:sldId id="268" r:id="rId14"/>
    <p:sldId id="280" r:id="rId15"/>
    <p:sldId id="300" r:id="rId16"/>
    <p:sldId id="267" r:id="rId17"/>
    <p:sldId id="289" r:id="rId18"/>
    <p:sldId id="273" r:id="rId19"/>
    <p:sldId id="274" r:id="rId20"/>
    <p:sldId id="278" r:id="rId21"/>
    <p:sldId id="276" r:id="rId22"/>
    <p:sldId id="288" r:id="rId23"/>
    <p:sldId id="258" r:id="rId24"/>
    <p:sldId id="257" r:id="rId25"/>
    <p:sldId id="259" r:id="rId26"/>
    <p:sldId id="261" r:id="rId27"/>
    <p:sldId id="306" r:id="rId28"/>
    <p:sldId id="282" r:id="rId29"/>
    <p:sldId id="283" r:id="rId30"/>
    <p:sldId id="285" r:id="rId31"/>
    <p:sldId id="271" r:id="rId32"/>
    <p:sldId id="272" r:id="rId33"/>
    <p:sldId id="299" r:id="rId34"/>
    <p:sldId id="269" r:id="rId35"/>
    <p:sldId id="310" r:id="rId36"/>
    <p:sldId id="291" r:id="rId37"/>
    <p:sldId id="292" r:id="rId38"/>
    <p:sldId id="305" r:id="rId39"/>
    <p:sldId id="308" r:id="rId40"/>
    <p:sldId id="309" r:id="rId41"/>
    <p:sldId id="319" r:id="rId42"/>
    <p:sldId id="293" r:id="rId43"/>
    <p:sldId id="294" r:id="rId44"/>
    <p:sldId id="295" r:id="rId45"/>
    <p:sldId id="315" r:id="rId46"/>
    <p:sldId id="296" r:id="rId47"/>
    <p:sldId id="298" r:id="rId48"/>
    <p:sldId id="297" r:id="rId49"/>
    <p:sldId id="270" r:id="rId50"/>
    <p:sldId id="301" r:id="rId51"/>
    <p:sldId id="302" r:id="rId52"/>
    <p:sldId id="316" r:id="rId53"/>
    <p:sldId id="311" r:id="rId54"/>
    <p:sldId id="317"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autoAdjust="0"/>
    <p:restoredTop sz="98184" autoAdjust="0"/>
  </p:normalViewPr>
  <p:slideViewPr>
    <p:cSldViewPr snapToGrid="0" snapToObjects="1">
      <p:cViewPr>
        <p:scale>
          <a:sx n="125" d="100"/>
          <a:sy n="125" d="100"/>
        </p:scale>
        <p:origin x="-80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0F5D6F-0FF7-1A42-A432-AD9B5D2B1693}" type="datetimeFigureOut">
              <a:rPr lang="en-US" smtClean="0"/>
              <a:t>9/18/12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54D3F95-EE9D-2A44-823F-0A194F8B752F}" type="slidenum">
              <a:rPr lang="en-US" smtClean="0"/>
              <a:t>‹#›</a:t>
            </a:fld>
            <a:endParaRPr lang="en-US"/>
          </a:p>
        </p:txBody>
      </p:sp>
    </p:spTree>
    <p:extLst>
      <p:ext uri="{BB962C8B-B14F-4D97-AF65-F5344CB8AC3E}">
        <p14:creationId xmlns:p14="http://schemas.microsoft.com/office/powerpoint/2010/main" val="2988698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E3C9A-C0EB-D648-A80C-E916DF1FA274}" type="datetimeFigureOut">
              <a:rPr lang="en-US" smtClean="0"/>
              <a:t>9/18/12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241185-FF99-8345-BB97-E1CDBD43A9B4}" type="slidenum">
              <a:rPr lang="en-US" smtClean="0"/>
              <a:t>‹#›</a:t>
            </a:fld>
            <a:endParaRPr lang="en-US"/>
          </a:p>
        </p:txBody>
      </p:sp>
    </p:spTree>
    <p:extLst>
      <p:ext uri="{BB962C8B-B14F-4D97-AF65-F5344CB8AC3E}">
        <p14:creationId xmlns:p14="http://schemas.microsoft.com/office/powerpoint/2010/main" val="33684520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6387"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fontAlgn="base" hangingPunct="1">
              <a:spcBef>
                <a:spcPct val="0"/>
              </a:spcBef>
              <a:spcAft>
                <a:spcPct val="0"/>
              </a:spcAft>
            </a:pPr>
            <a:fld id="{163E08F7-BE5F-9F45-A256-6F3FCDE18F6C}" type="slidenum">
              <a:rPr lang="en-US" sz="1200">
                <a:latin typeface="Calibri" charset="0"/>
              </a:rPr>
              <a:pPr eaLnBrk="1" fontAlgn="base" hangingPunct="1">
                <a:spcBef>
                  <a:spcPct val="0"/>
                </a:spcBef>
                <a:spcAft>
                  <a:spcPct val="0"/>
                </a:spcAft>
              </a:pPr>
              <a:t>11</a:t>
            </a:fld>
            <a:endParaRPr lang="en-US"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6387"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fontAlgn="base" hangingPunct="1">
              <a:spcBef>
                <a:spcPct val="0"/>
              </a:spcBef>
              <a:spcAft>
                <a:spcPct val="0"/>
              </a:spcAft>
            </a:pPr>
            <a:fld id="{7CF142B8-ACD7-BD4C-AF54-42C708D63576}" type="slidenum">
              <a:rPr lang="en-US" sz="1200">
                <a:latin typeface="Calibri" charset="0"/>
              </a:rPr>
              <a:pPr eaLnBrk="1" fontAlgn="base" hangingPunct="1">
                <a:spcBef>
                  <a:spcPct val="0"/>
                </a:spcBef>
                <a:spcAft>
                  <a:spcPct val="0"/>
                </a:spcAft>
              </a:pPr>
              <a:t>24</a:t>
            </a:fld>
            <a:endParaRPr lang="en-US" sz="1200" dirty="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BDF6C08-CA2E-294F-9902-9869DD0C61B3}" type="slidenum">
              <a:rPr lang="en-US" sz="1200"/>
              <a:pPr/>
              <a:t>25</a:t>
            </a:fld>
            <a:endParaRPr lang="en-US" sz="1200" dirty="0"/>
          </a:p>
        </p:txBody>
      </p:sp>
      <p:sp>
        <p:nvSpPr>
          <p:cNvPr id="16386" name="Rectangle 1026"/>
          <p:cNvSpPr>
            <a:spLocks noGrp="1" noRot="1" noChangeAspect="1" noChangeArrowheads="1" noTextEdit="1"/>
          </p:cNvSpPr>
          <p:nvPr>
            <p:ph type="sldImg"/>
          </p:nvPr>
        </p:nvSpPr>
        <p:spPr>
          <a:ln/>
        </p:spPr>
      </p:sp>
      <p:sp>
        <p:nvSpPr>
          <p:cNvPr id="163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6387"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fontAlgn="base" hangingPunct="1">
              <a:spcBef>
                <a:spcPct val="0"/>
              </a:spcBef>
              <a:spcAft>
                <a:spcPct val="0"/>
              </a:spcAft>
            </a:pPr>
            <a:fld id="{163E08F7-BE5F-9F45-A256-6F3FCDE18F6C}" type="slidenum">
              <a:rPr lang="en-US" sz="1200">
                <a:latin typeface="Calibri" charset="0"/>
              </a:rPr>
              <a:pPr eaLnBrk="1" fontAlgn="base" hangingPunct="1">
                <a:spcBef>
                  <a:spcPct val="0"/>
                </a:spcBef>
                <a:spcAft>
                  <a:spcPct val="0"/>
                </a:spcAft>
              </a:pPr>
              <a:t>26</a:t>
            </a:fld>
            <a:endParaRPr lang="en-US" sz="120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241185-FF99-8345-BB97-E1CDBD43A9B4}" type="slidenum">
              <a:rPr lang="en-US" smtClean="0"/>
              <a:t>34</a:t>
            </a:fld>
            <a:endParaRPr lang="en-US"/>
          </a:p>
        </p:txBody>
      </p:sp>
    </p:spTree>
    <p:extLst>
      <p:ext uri="{BB962C8B-B14F-4D97-AF65-F5344CB8AC3E}">
        <p14:creationId xmlns:p14="http://schemas.microsoft.com/office/powerpoint/2010/main" val="10968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6387"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fontAlgn="base" hangingPunct="1">
              <a:spcBef>
                <a:spcPct val="0"/>
              </a:spcBef>
              <a:spcAft>
                <a:spcPct val="0"/>
              </a:spcAft>
            </a:pPr>
            <a:fld id="{163E08F7-BE5F-9F45-A256-6F3FCDE18F6C}" type="slidenum">
              <a:rPr lang="en-US" sz="1200">
                <a:latin typeface="Calibri" charset="0"/>
              </a:rPr>
              <a:pPr eaLnBrk="1" fontAlgn="base" hangingPunct="1">
                <a:spcBef>
                  <a:spcPct val="0"/>
                </a:spcBef>
                <a:spcAft>
                  <a:spcPct val="0"/>
                </a:spcAft>
              </a:pPr>
              <a:t>40</a:t>
            </a:fld>
            <a:endParaRPr lang="en-US" sz="12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142272-056D-B443-A1B3-338E4B05E59B}"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186138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142272-056D-B443-A1B3-338E4B05E59B}"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1072066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142272-056D-B443-A1B3-338E4B05E59B}"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307002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142272-056D-B443-A1B3-338E4B05E59B}"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72232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142272-056D-B443-A1B3-338E4B05E59B}"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68318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142272-056D-B443-A1B3-338E4B05E59B}" type="datetimeFigureOut">
              <a:rPr lang="en-US" smtClean="0"/>
              <a:t>9/18/12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1866946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142272-056D-B443-A1B3-338E4B05E59B}" type="datetimeFigureOut">
              <a:rPr lang="en-US" smtClean="0"/>
              <a:t>9/18/12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327565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142272-056D-B443-A1B3-338E4B05E59B}" type="datetimeFigureOut">
              <a:rPr lang="en-US" smtClean="0"/>
              <a:t>9/18/12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176985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142272-056D-B443-A1B3-338E4B05E59B}" type="datetimeFigureOut">
              <a:rPr lang="en-US" smtClean="0"/>
              <a:t>9/18/12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755670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142272-056D-B443-A1B3-338E4B05E59B}" type="datetimeFigureOut">
              <a:rPr lang="en-US" smtClean="0"/>
              <a:t>9/18/12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212464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142272-056D-B443-A1B3-338E4B05E59B}" type="datetimeFigureOut">
              <a:rPr lang="en-US" smtClean="0"/>
              <a:t>9/18/12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BE1E8-5DD4-1540-818B-D91F8C49EE8C}" type="slidenum">
              <a:rPr lang="en-US" smtClean="0"/>
              <a:t>‹#›</a:t>
            </a:fld>
            <a:endParaRPr lang="en-US"/>
          </a:p>
        </p:txBody>
      </p:sp>
    </p:spTree>
    <p:extLst>
      <p:ext uri="{BB962C8B-B14F-4D97-AF65-F5344CB8AC3E}">
        <p14:creationId xmlns:p14="http://schemas.microsoft.com/office/powerpoint/2010/main" val="15183918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42272-056D-B443-A1B3-338E4B05E59B}" type="datetimeFigureOut">
              <a:rPr lang="en-US" smtClean="0"/>
              <a:t>9/18/12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BE1E8-5DD4-1540-818B-D91F8C49EE8C}" type="slidenum">
              <a:rPr lang="en-US" smtClean="0"/>
              <a:t>‹#›</a:t>
            </a:fld>
            <a:endParaRPr lang="en-US"/>
          </a:p>
        </p:txBody>
      </p:sp>
    </p:spTree>
    <p:extLst>
      <p:ext uri="{BB962C8B-B14F-4D97-AF65-F5344CB8AC3E}">
        <p14:creationId xmlns:p14="http://schemas.microsoft.com/office/powerpoint/2010/main" val="246759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uit.ni.ac.rs/index.php?option=com_hwdvideoshare&amp;task=viewvideo&amp;Itemid=55&amp;video_id=202" TargetMode="Externa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4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Visiting Serbia on a Fulbright Specialist Grant: Education, Culture, Collaboration</a:t>
            </a:r>
            <a:endParaRPr lang="en-US" sz="3600" dirty="0"/>
          </a:p>
        </p:txBody>
      </p:sp>
      <p:sp>
        <p:nvSpPr>
          <p:cNvPr id="6" name="Content Placeholder 5"/>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US" i="1" dirty="0" smtClean="0"/>
              <a:t>Sergei Abramovich</a:t>
            </a:r>
          </a:p>
          <a:p>
            <a:pPr marL="0" indent="0" algn="ctr">
              <a:buNone/>
            </a:pPr>
            <a:r>
              <a:rPr lang="en-US" i="1" dirty="0" smtClean="0"/>
              <a:t>Department of Curriculum and Instruction</a:t>
            </a:r>
          </a:p>
          <a:p>
            <a:pPr marL="0" indent="0" algn="just">
              <a:buNone/>
            </a:pPr>
            <a:r>
              <a:rPr lang="en-US" b="1" dirty="0" smtClean="0"/>
              <a:t>Abstract: </a:t>
            </a:r>
            <a:r>
              <a:rPr lang="en-US" dirty="0" smtClean="0"/>
              <a:t>The presentation will share experience in visiting Universities of </a:t>
            </a:r>
            <a:r>
              <a:rPr lang="en-US" dirty="0" err="1" smtClean="0"/>
              <a:t>Niš</a:t>
            </a:r>
            <a:r>
              <a:rPr lang="en-US" dirty="0" smtClean="0"/>
              <a:t> and Novi Sad in Serbia in May-June 2012. Educational, cultural and collaborative aspects of this experience will be </a:t>
            </a:r>
            <a:r>
              <a:rPr lang="en-US" dirty="0" smtClean="0"/>
              <a:t>highlighted. Possible </a:t>
            </a:r>
            <a:r>
              <a:rPr lang="en-US" dirty="0" smtClean="0"/>
              <a:t>directions towards strengthening collaboration between SUNY Potsdam and University of </a:t>
            </a:r>
            <a:r>
              <a:rPr lang="en-US" dirty="0" err="1" smtClean="0"/>
              <a:t>Niš</a:t>
            </a:r>
            <a:r>
              <a:rPr lang="en-US" dirty="0" smtClean="0"/>
              <a:t> </a:t>
            </a:r>
            <a:r>
              <a:rPr lang="en-US" dirty="0" smtClean="0"/>
              <a:t>will be discussed.</a:t>
            </a:r>
          </a:p>
          <a:p>
            <a:pPr marL="0" indent="0">
              <a:buNone/>
            </a:pPr>
            <a:endParaRPr lang="en-US" dirty="0"/>
          </a:p>
        </p:txBody>
      </p:sp>
    </p:spTree>
    <p:extLst>
      <p:ext uri="{BB962C8B-B14F-4D97-AF65-F5344CB8AC3E}">
        <p14:creationId xmlns:p14="http://schemas.microsoft.com/office/powerpoint/2010/main" val="34490303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09-11 at 10.57.46 AM.png"/>
          <p:cNvPicPr>
            <a:picLocks noGrp="1" noChangeAspect="1"/>
          </p:cNvPicPr>
          <p:nvPr>
            <p:ph idx="1"/>
          </p:nvPr>
        </p:nvPicPr>
        <p:blipFill>
          <a:blip r:embed="rId2">
            <a:extLst>
              <a:ext uri="{28A0092B-C50C-407E-A947-70E740481C1C}">
                <a14:useLocalDpi xmlns:a14="http://schemas.microsoft.com/office/drawing/2010/main" val="0"/>
              </a:ext>
            </a:extLst>
          </a:blip>
          <a:srcRect l="593" r="593"/>
          <a:stretch>
            <a:fillRect/>
          </a:stretch>
        </p:blipFill>
        <p:spPr>
          <a:xfrm>
            <a:off x="457200" y="574358"/>
            <a:ext cx="8561554" cy="4708525"/>
          </a:xfrm>
        </p:spPr>
      </p:pic>
    </p:spTree>
    <p:extLst>
      <p:ext uri="{BB962C8B-B14F-4D97-AF65-F5344CB8AC3E}">
        <p14:creationId xmlns:p14="http://schemas.microsoft.com/office/powerpoint/2010/main" val="29525794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440" y="867172"/>
            <a:ext cx="7498080" cy="1446550"/>
          </a:xfrm>
          <a:prstGeom prst="rect">
            <a:avLst/>
          </a:prstGeom>
          <a:noFill/>
        </p:spPr>
        <p:txBody>
          <a:bodyPr wrap="square" rtlCol="0">
            <a:spAutoFit/>
          </a:bodyPr>
          <a:lstStyle/>
          <a:p>
            <a:r>
              <a:rPr lang="en-US" sz="1600" u="sng" dirty="0"/>
              <a:t>Fulbright Specialist Program Presentation </a:t>
            </a:r>
            <a:r>
              <a:rPr lang="en-US" sz="1600" u="sng" dirty="0" smtClean="0"/>
              <a:t>I:</a:t>
            </a:r>
            <a:endParaRPr lang="en-US" sz="1600" u="sng" dirty="0"/>
          </a:p>
          <a:p>
            <a:r>
              <a:rPr lang="en-US" b="1" dirty="0" smtClean="0"/>
              <a:t>An </a:t>
            </a:r>
            <a:r>
              <a:rPr lang="en-US" b="1" dirty="0"/>
              <a:t>experiential approach to elementary school </a:t>
            </a:r>
            <a:r>
              <a:rPr lang="en-US" b="1" dirty="0" smtClean="0"/>
              <a:t>mathematics</a:t>
            </a:r>
          </a:p>
          <a:p>
            <a:r>
              <a:rPr lang="ru-RU" i="1" dirty="0" err="1"/>
              <a:t>Експериментални</a:t>
            </a:r>
            <a:r>
              <a:rPr lang="ru-RU" i="1" dirty="0"/>
              <a:t> приступ </a:t>
            </a:r>
            <a:r>
              <a:rPr lang="ru-RU" i="1" dirty="0" err="1"/>
              <a:t>основних</a:t>
            </a:r>
            <a:r>
              <a:rPr lang="ru-RU" i="1" dirty="0"/>
              <a:t> школа математике </a:t>
            </a:r>
            <a:endParaRPr lang="en-US" i="1" dirty="0"/>
          </a:p>
          <a:p>
            <a:endParaRPr lang="en-US" i="1" dirty="0"/>
          </a:p>
          <a:p>
            <a:endParaRPr lang="en-US" dirty="0"/>
          </a:p>
        </p:txBody>
      </p:sp>
      <p:sp>
        <p:nvSpPr>
          <p:cNvPr id="5" name="Rectangle 4"/>
          <p:cNvSpPr/>
          <p:nvPr/>
        </p:nvSpPr>
        <p:spPr>
          <a:xfrm>
            <a:off x="508000" y="2029658"/>
            <a:ext cx="5740400" cy="1200329"/>
          </a:xfrm>
          <a:prstGeom prst="rect">
            <a:avLst/>
          </a:prstGeom>
        </p:spPr>
        <p:txBody>
          <a:bodyPr wrap="square">
            <a:spAutoFit/>
          </a:bodyPr>
          <a:lstStyle/>
          <a:p>
            <a:r>
              <a:rPr lang="en-US" sz="1600" u="sng" dirty="0"/>
              <a:t>Fulbright Specialist Program Presentation </a:t>
            </a:r>
            <a:r>
              <a:rPr lang="en-US" sz="1600" u="sng" dirty="0" smtClean="0"/>
              <a:t>II:</a:t>
            </a:r>
            <a:endParaRPr lang="en-US" sz="1600" u="sng" dirty="0"/>
          </a:p>
          <a:p>
            <a:r>
              <a:rPr lang="en-US" b="1" dirty="0" smtClean="0"/>
              <a:t>Technology </a:t>
            </a:r>
            <a:r>
              <a:rPr lang="en-US" b="1" dirty="0"/>
              <a:t>and hidden mathematics </a:t>
            </a:r>
            <a:r>
              <a:rPr lang="en-US" b="1" dirty="0" smtClean="0"/>
              <a:t>curriculum</a:t>
            </a:r>
          </a:p>
          <a:p>
            <a:r>
              <a:rPr lang="bg-BG" i="1" dirty="0"/>
              <a:t>Технологија и скривени курикулум математика </a:t>
            </a:r>
            <a:endParaRPr lang="en-US" i="1" dirty="0"/>
          </a:p>
          <a:p>
            <a:r>
              <a:rPr lang="en-US" i="1" dirty="0" smtClean="0"/>
              <a:t> </a:t>
            </a:r>
            <a:endParaRPr lang="en-US" i="1" dirty="0"/>
          </a:p>
        </p:txBody>
      </p:sp>
      <p:sp>
        <p:nvSpPr>
          <p:cNvPr id="6" name="TextBox 5"/>
          <p:cNvSpPr txBox="1"/>
          <p:nvPr/>
        </p:nvSpPr>
        <p:spPr>
          <a:xfrm>
            <a:off x="508000" y="3315564"/>
            <a:ext cx="7477760" cy="1754327"/>
          </a:xfrm>
          <a:prstGeom prst="rect">
            <a:avLst/>
          </a:prstGeom>
          <a:noFill/>
        </p:spPr>
        <p:txBody>
          <a:bodyPr wrap="square" rtlCol="0">
            <a:spAutoFit/>
          </a:bodyPr>
          <a:lstStyle/>
          <a:p>
            <a:r>
              <a:rPr lang="en-US" sz="1600" u="sng" dirty="0"/>
              <a:t>Fulbright Specialist Program Presentation </a:t>
            </a:r>
            <a:r>
              <a:rPr lang="en-US" sz="1600" u="sng" dirty="0" smtClean="0"/>
              <a:t>III:</a:t>
            </a:r>
            <a:endParaRPr lang="en-US" sz="1600" u="sng" dirty="0"/>
          </a:p>
          <a:p>
            <a:r>
              <a:rPr lang="en-US" b="1" dirty="0" smtClean="0"/>
              <a:t>Discovering </a:t>
            </a:r>
            <a:r>
              <a:rPr lang="en-US" b="1" dirty="0"/>
              <a:t>new mathematical knowledge in the context of (secondary teacher) </a:t>
            </a:r>
            <a:r>
              <a:rPr lang="en-US" b="1" dirty="0" smtClean="0"/>
              <a:t>education</a:t>
            </a:r>
          </a:p>
          <a:p>
            <a:r>
              <a:rPr lang="en-US" i="1" dirty="0" err="1">
                <a:solidFill>
                  <a:srgbClr val="000000"/>
                </a:solidFill>
              </a:rPr>
              <a:t>Откривање</a:t>
            </a:r>
            <a:r>
              <a:rPr lang="en-US" i="1" dirty="0">
                <a:solidFill>
                  <a:srgbClr val="000000"/>
                </a:solidFill>
              </a:rPr>
              <a:t> </a:t>
            </a:r>
            <a:r>
              <a:rPr lang="en-US" i="1" dirty="0" err="1">
                <a:solidFill>
                  <a:srgbClr val="000000"/>
                </a:solidFill>
              </a:rPr>
              <a:t>новог</a:t>
            </a:r>
            <a:r>
              <a:rPr lang="en-US" i="1" dirty="0">
                <a:solidFill>
                  <a:srgbClr val="000000"/>
                </a:solidFill>
              </a:rPr>
              <a:t> </a:t>
            </a:r>
            <a:r>
              <a:rPr lang="en-US" i="1" dirty="0" err="1">
                <a:solidFill>
                  <a:srgbClr val="000000"/>
                </a:solidFill>
              </a:rPr>
              <a:t>математичког</a:t>
            </a:r>
            <a:r>
              <a:rPr lang="en-US" i="1" dirty="0">
                <a:solidFill>
                  <a:srgbClr val="000000"/>
                </a:solidFill>
              </a:rPr>
              <a:t> </a:t>
            </a:r>
            <a:r>
              <a:rPr lang="en-US" i="1" dirty="0" err="1">
                <a:solidFill>
                  <a:srgbClr val="000000"/>
                </a:solidFill>
              </a:rPr>
              <a:t>знања</a:t>
            </a:r>
            <a:r>
              <a:rPr lang="en-US" i="1" dirty="0">
                <a:solidFill>
                  <a:srgbClr val="000000"/>
                </a:solidFill>
              </a:rPr>
              <a:t> </a:t>
            </a:r>
            <a:r>
              <a:rPr lang="en-US" i="1" dirty="0" err="1">
                <a:solidFill>
                  <a:srgbClr val="000000"/>
                </a:solidFill>
              </a:rPr>
              <a:t>у</a:t>
            </a:r>
            <a:r>
              <a:rPr lang="en-US" i="1" dirty="0">
                <a:solidFill>
                  <a:srgbClr val="000000"/>
                </a:solidFill>
              </a:rPr>
              <a:t> </a:t>
            </a:r>
            <a:r>
              <a:rPr lang="en-US" i="1" dirty="0" err="1">
                <a:solidFill>
                  <a:srgbClr val="000000"/>
                </a:solidFill>
              </a:rPr>
              <a:t>контексту</a:t>
            </a:r>
            <a:r>
              <a:rPr lang="en-US" i="1" dirty="0">
                <a:solidFill>
                  <a:srgbClr val="000000"/>
                </a:solidFill>
              </a:rPr>
              <a:t> (</a:t>
            </a:r>
            <a:r>
              <a:rPr lang="en-US" i="1" dirty="0" err="1">
                <a:solidFill>
                  <a:srgbClr val="000000"/>
                </a:solidFill>
              </a:rPr>
              <a:t>наставник</a:t>
            </a:r>
            <a:r>
              <a:rPr lang="en-US" i="1" dirty="0">
                <a:solidFill>
                  <a:srgbClr val="000000"/>
                </a:solidFill>
              </a:rPr>
              <a:t> </a:t>
            </a:r>
            <a:r>
              <a:rPr lang="en-US" i="1" dirty="0" err="1">
                <a:solidFill>
                  <a:srgbClr val="000000"/>
                </a:solidFill>
              </a:rPr>
              <a:t>средње</a:t>
            </a:r>
            <a:r>
              <a:rPr lang="en-US" i="1" dirty="0">
                <a:solidFill>
                  <a:srgbClr val="000000"/>
                </a:solidFill>
              </a:rPr>
              <a:t>) </a:t>
            </a:r>
            <a:r>
              <a:rPr lang="en-US" i="1" dirty="0" err="1">
                <a:solidFill>
                  <a:srgbClr val="000000"/>
                </a:solidFill>
              </a:rPr>
              <a:t>образовање</a:t>
            </a:r>
            <a:r>
              <a:rPr lang="en-US" i="1" dirty="0">
                <a:solidFill>
                  <a:srgbClr val="000000"/>
                </a:solidFill>
              </a:rPr>
              <a:t> </a:t>
            </a:r>
          </a:p>
          <a:p>
            <a:r>
              <a:rPr lang="en-US" dirty="0" smtClean="0"/>
              <a:t> </a:t>
            </a:r>
            <a:endParaRPr lang="en-US" dirty="0"/>
          </a:p>
        </p:txBody>
      </p:sp>
      <p:sp>
        <p:nvSpPr>
          <p:cNvPr id="8" name="TextBox 7"/>
          <p:cNvSpPr txBox="1"/>
          <p:nvPr/>
        </p:nvSpPr>
        <p:spPr>
          <a:xfrm>
            <a:off x="508000" y="5077591"/>
            <a:ext cx="6554210" cy="1477328"/>
          </a:xfrm>
          <a:prstGeom prst="rect">
            <a:avLst/>
          </a:prstGeom>
          <a:noFill/>
        </p:spPr>
        <p:txBody>
          <a:bodyPr wrap="none" rtlCol="0">
            <a:spAutoFit/>
          </a:bodyPr>
          <a:lstStyle/>
          <a:p>
            <a:r>
              <a:rPr lang="en-US" sz="1600" u="sng" dirty="0"/>
              <a:t>Fulbright Specialist Program Presentation </a:t>
            </a:r>
            <a:r>
              <a:rPr lang="en-US" sz="1600" u="sng" dirty="0" smtClean="0"/>
              <a:t>IV:</a:t>
            </a:r>
            <a:endParaRPr lang="en-US" sz="1600" u="sng" dirty="0"/>
          </a:p>
          <a:p>
            <a:r>
              <a:rPr lang="en-US" b="1" dirty="0" smtClean="0"/>
              <a:t>Collateral </a:t>
            </a:r>
            <a:r>
              <a:rPr lang="en-US" b="1" dirty="0"/>
              <a:t>learning and mathematics teacher </a:t>
            </a:r>
            <a:r>
              <a:rPr lang="en-US" b="1" dirty="0" smtClean="0"/>
              <a:t>education</a:t>
            </a:r>
          </a:p>
          <a:p>
            <a:r>
              <a:rPr lang="ru-RU" i="1" dirty="0" err="1"/>
              <a:t>Колатерална</a:t>
            </a:r>
            <a:r>
              <a:rPr lang="ru-RU" i="1" dirty="0"/>
              <a:t> </a:t>
            </a:r>
            <a:r>
              <a:rPr lang="ru-RU" i="1" dirty="0" err="1"/>
              <a:t>учење</a:t>
            </a:r>
            <a:r>
              <a:rPr lang="ru-RU" i="1" dirty="0"/>
              <a:t> и </a:t>
            </a:r>
            <a:r>
              <a:rPr lang="ru-RU" i="1" dirty="0" err="1"/>
              <a:t>образовање</a:t>
            </a:r>
            <a:r>
              <a:rPr lang="ru-RU" i="1" dirty="0"/>
              <a:t> наставника математике </a:t>
            </a:r>
            <a:endParaRPr lang="en-US" i="1" dirty="0"/>
          </a:p>
          <a:p>
            <a:endParaRPr lang="en-US" dirty="0"/>
          </a:p>
          <a:p>
            <a:endParaRPr lang="en-US" dirty="0"/>
          </a:p>
        </p:txBody>
      </p:sp>
      <p:sp>
        <p:nvSpPr>
          <p:cNvPr id="9" name="TextBox 8"/>
          <p:cNvSpPr txBox="1"/>
          <p:nvPr/>
        </p:nvSpPr>
        <p:spPr>
          <a:xfrm>
            <a:off x="975360" y="172720"/>
            <a:ext cx="6736080" cy="461665"/>
          </a:xfrm>
          <a:prstGeom prst="rect">
            <a:avLst/>
          </a:prstGeom>
          <a:noFill/>
        </p:spPr>
        <p:txBody>
          <a:bodyPr wrap="square" rtlCol="0">
            <a:spAutoFit/>
          </a:bodyPr>
          <a:lstStyle/>
          <a:p>
            <a:pPr algn="ctr"/>
            <a:r>
              <a:rPr lang="en-US" sz="2400" b="1" dirty="0" smtClean="0"/>
              <a:t>Fulbright Program presentations</a:t>
            </a:r>
            <a:endParaRPr lang="en-US" sz="2400" b="1" dirty="0"/>
          </a:p>
        </p:txBody>
      </p:sp>
    </p:spTree>
    <p:extLst>
      <p:ext uri="{BB962C8B-B14F-4D97-AF65-F5344CB8AC3E}">
        <p14:creationId xmlns:p14="http://schemas.microsoft.com/office/powerpoint/2010/main" val="12727958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Representing SUNY Potsdam</a:t>
            </a:r>
            <a:endParaRPr lang="en-US" dirty="0"/>
          </a:p>
        </p:txBody>
      </p:sp>
      <p:pic>
        <p:nvPicPr>
          <p:cNvPr id="4" name="Content Placeholder 3" descr="IMG_244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63396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Lecture at University of </a:t>
            </a:r>
            <a:r>
              <a:rPr lang="en-US" dirty="0" err="1" smtClean="0"/>
              <a:t>Niš</a:t>
            </a:r>
            <a:r>
              <a:rPr lang="en-US" dirty="0" smtClean="0"/>
              <a:t/>
            </a:r>
            <a:br>
              <a:rPr lang="en-US" dirty="0" smtClean="0"/>
            </a:br>
            <a:endParaRPr lang="en-US" dirty="0"/>
          </a:p>
        </p:txBody>
      </p:sp>
      <p:pic>
        <p:nvPicPr>
          <p:cNvPr id="4" name="Content Placeholder 3" descr="IMAG0266.jpg"/>
          <p:cNvPicPr>
            <a:picLocks noGrp="1" noChangeAspect="1"/>
          </p:cNvPicPr>
          <p:nvPr>
            <p:ph idx="1"/>
          </p:nvPr>
        </p:nvPicPr>
        <p:blipFill>
          <a:blip r:embed="rId2">
            <a:extLst>
              <a:ext uri="{28A0092B-C50C-407E-A947-70E740481C1C}">
                <a14:useLocalDpi xmlns:a14="http://schemas.microsoft.com/office/drawing/2010/main" val="0"/>
              </a:ext>
            </a:extLst>
          </a:blip>
          <a:srcRect t="33555" b="33555"/>
          <a:stretch>
            <a:fillRect/>
          </a:stretch>
        </p:blipFill>
        <p:spPr/>
      </p:pic>
    </p:spTree>
    <p:extLst>
      <p:ext uri="{BB962C8B-B14F-4D97-AF65-F5344CB8AC3E}">
        <p14:creationId xmlns:p14="http://schemas.microsoft.com/office/powerpoint/2010/main" val="17639603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 shoot</a:t>
            </a:r>
            <a:endParaRPr lang="en-US" dirty="0"/>
          </a:p>
        </p:txBody>
      </p:sp>
      <p:pic>
        <p:nvPicPr>
          <p:cNvPr id="5" name="Content Placeholder 4" descr="DSCN409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249617" y="1676190"/>
            <a:ext cx="6935071" cy="3814022"/>
          </a:xfrm>
        </p:spPr>
      </p:pic>
    </p:spTree>
    <p:extLst>
      <p:ext uri="{BB962C8B-B14F-4D97-AF65-F5344CB8AC3E}">
        <p14:creationId xmlns:p14="http://schemas.microsoft.com/office/powerpoint/2010/main" val="40942852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Interview: University of </a:t>
            </a:r>
            <a:r>
              <a:rPr lang="en-US" dirty="0" err="1" smtClean="0">
                <a:hlinkClick r:id="rId2"/>
              </a:rPr>
              <a:t>Niš</a:t>
            </a:r>
            <a:endParaRPr lang="en-US" dirty="0"/>
          </a:p>
        </p:txBody>
      </p:sp>
      <p:pic>
        <p:nvPicPr>
          <p:cNvPr id="4" name="Content Placeholder 3" descr="IMAG0257.jpg"/>
          <p:cNvPicPr>
            <a:picLocks noGrp="1" noChangeAspect="1"/>
          </p:cNvPicPr>
          <p:nvPr>
            <p:ph idx="1"/>
          </p:nvPr>
        </p:nvPicPr>
        <p:blipFill>
          <a:blip r:embed="rId3">
            <a:extLst>
              <a:ext uri="{28A0092B-C50C-407E-A947-70E740481C1C}">
                <a14:useLocalDpi xmlns:a14="http://schemas.microsoft.com/office/drawing/2010/main" val="0"/>
              </a:ext>
            </a:extLst>
          </a:blip>
          <a:srcRect l="-102023" r="-102023"/>
          <a:stretch>
            <a:fillRect/>
          </a:stretch>
        </p:blipFill>
        <p:spPr>
          <a:xfrm>
            <a:off x="457200" y="1417638"/>
            <a:ext cx="8561554" cy="4708525"/>
          </a:xfrm>
          <a:prstGeom prst="rect">
            <a:avLst/>
          </a:prstGeom>
        </p:spPr>
      </p:pic>
    </p:spTree>
    <p:extLst>
      <p:ext uri="{BB962C8B-B14F-4D97-AF65-F5344CB8AC3E}">
        <p14:creationId xmlns:p14="http://schemas.microsoft.com/office/powerpoint/2010/main" val="28047699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high school in </a:t>
            </a:r>
            <a:r>
              <a:rPr lang="en-US" dirty="0" err="1" smtClean="0"/>
              <a:t>Niš</a:t>
            </a:r>
            <a:endParaRPr lang="en-US" dirty="0"/>
          </a:p>
        </p:txBody>
      </p:sp>
      <p:pic>
        <p:nvPicPr>
          <p:cNvPr id="4" name="Content Placeholder 3" descr="IMAG0270.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41646338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2756" y="2907514"/>
            <a:ext cx="8066105" cy="2554545"/>
          </a:xfrm>
          <a:prstGeom prst="rect">
            <a:avLst/>
          </a:prstGeom>
          <a:noFill/>
        </p:spPr>
        <p:txBody>
          <a:bodyPr wrap="square" rtlCol="0">
            <a:spAutoFit/>
          </a:bodyPr>
          <a:lstStyle/>
          <a:p>
            <a:pPr algn="ctr"/>
            <a:r>
              <a:rPr lang="en-US" sz="4000" dirty="0" smtClean="0"/>
              <a:t>Nikola Tesla (1856-1943): </a:t>
            </a:r>
          </a:p>
          <a:p>
            <a:pPr algn="ctr"/>
            <a:r>
              <a:rPr lang="en-US" sz="4000" dirty="0" smtClean="0"/>
              <a:t>a Serbian-American inventor, physicist, mechanical engineer, electrical engineer, and futurist.</a:t>
            </a:r>
            <a:endParaRPr lang="en-US" sz="4000" dirty="0"/>
          </a:p>
        </p:txBody>
      </p:sp>
      <p:sp>
        <p:nvSpPr>
          <p:cNvPr id="2" name="Content Placeholder 1"/>
          <p:cNvSpPr>
            <a:spLocks noGrp="1"/>
          </p:cNvSpPr>
          <p:nvPr>
            <p:ph idx="1"/>
          </p:nvPr>
        </p:nvSpPr>
        <p:spPr>
          <a:xfrm>
            <a:off x="457200" y="184546"/>
            <a:ext cx="8221661" cy="5941618"/>
          </a:xfrm>
        </p:spPr>
        <p:txBody>
          <a:bodyPr/>
          <a:lstStyle/>
          <a:p>
            <a:pPr marL="0" indent="0">
              <a:buNone/>
            </a:pPr>
            <a:endParaRPr lang="en-US" dirty="0"/>
          </a:p>
        </p:txBody>
      </p:sp>
      <p:pic>
        <p:nvPicPr>
          <p:cNvPr id="3" name="Picture 2" descr="Screen shot 2012-08-24 at 12.30.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802" y="281870"/>
            <a:ext cx="2078635" cy="2625644"/>
          </a:xfrm>
          <a:prstGeom prst="rect">
            <a:avLst/>
          </a:prstGeom>
        </p:spPr>
      </p:pic>
    </p:spTree>
    <p:extLst>
      <p:ext uri="{BB962C8B-B14F-4D97-AF65-F5344CB8AC3E}">
        <p14:creationId xmlns:p14="http://schemas.microsoft.com/office/powerpoint/2010/main" val="37143373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school’s computer lab</a:t>
            </a:r>
            <a:endParaRPr lang="en-US" dirty="0"/>
          </a:p>
        </p:txBody>
      </p:sp>
      <p:pic>
        <p:nvPicPr>
          <p:cNvPr id="4" name="Content Placeholder 3" descr="IMG_248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566364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Students sharing their work with a visitor from SUNY Oswego</a:t>
            </a:r>
            <a:endParaRPr lang="en-US" sz="3600" dirty="0"/>
          </a:p>
        </p:txBody>
      </p:sp>
      <p:pic>
        <p:nvPicPr>
          <p:cNvPr id="4" name="Content Placeholder 3" descr="IMG_2489.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41783868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Fulbright Specialist Program</a:t>
            </a:r>
            <a:endParaRPr lang="en-US" dirty="0"/>
          </a:p>
        </p:txBody>
      </p:sp>
      <p:pic>
        <p:nvPicPr>
          <p:cNvPr id="4" name="Content Placeholder 3" descr="Screen shot 2012-09-06 at 3.17.56 PM.png"/>
          <p:cNvPicPr>
            <a:picLocks noGrp="1" noChangeAspect="1"/>
          </p:cNvPicPr>
          <p:nvPr>
            <p:ph idx="1"/>
          </p:nvPr>
        </p:nvPicPr>
        <p:blipFill>
          <a:blip r:embed="rId2">
            <a:extLst>
              <a:ext uri="{28A0092B-C50C-407E-A947-70E740481C1C}">
                <a14:useLocalDpi xmlns:a14="http://schemas.microsoft.com/office/drawing/2010/main" val="0"/>
              </a:ext>
            </a:extLst>
          </a:blip>
          <a:srcRect t="-38204" b="-38204"/>
          <a:stretch>
            <a:fillRect/>
          </a:stretch>
        </p:blipFill>
        <p:spPr>
          <a:xfrm>
            <a:off x="538480" y="645160"/>
            <a:ext cx="8229600" cy="4525963"/>
          </a:xfrm>
        </p:spPr>
      </p:pic>
      <p:pic>
        <p:nvPicPr>
          <p:cNvPr id="5" name="Picture 4" descr="Screen shot 2012-09-06 at 3.20.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55110"/>
            <a:ext cx="8310880" cy="2403308"/>
          </a:xfrm>
          <a:prstGeom prst="rect">
            <a:avLst/>
          </a:prstGeom>
        </p:spPr>
      </p:pic>
      <p:sp>
        <p:nvSpPr>
          <p:cNvPr id="3" name="TextBox 2"/>
          <p:cNvSpPr txBox="1"/>
          <p:nvPr/>
        </p:nvSpPr>
        <p:spPr>
          <a:xfrm>
            <a:off x="1310640" y="1219200"/>
            <a:ext cx="6512560" cy="369332"/>
          </a:xfrm>
          <a:prstGeom prst="rect">
            <a:avLst/>
          </a:prstGeom>
          <a:noFill/>
        </p:spPr>
        <p:txBody>
          <a:bodyPr wrap="square" rtlCol="0">
            <a:spAutoFit/>
          </a:bodyPr>
          <a:lstStyle/>
          <a:p>
            <a:pPr algn="ctr"/>
            <a:r>
              <a:rPr lang="en-US" dirty="0" smtClean="0"/>
              <a:t>Council for International Exchange of Scholars (CIES)</a:t>
            </a:r>
            <a:endParaRPr lang="en-US" dirty="0"/>
          </a:p>
        </p:txBody>
      </p:sp>
    </p:spTree>
    <p:extLst>
      <p:ext uri="{BB962C8B-B14F-4D97-AF65-F5344CB8AC3E}">
        <p14:creationId xmlns:p14="http://schemas.microsoft.com/office/powerpoint/2010/main" val="130255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Sonja—a teacher of mathematics and an author of OMEN</a:t>
            </a:r>
            <a:endParaRPr lang="en-US" dirty="0"/>
          </a:p>
        </p:txBody>
      </p:sp>
      <p:pic>
        <p:nvPicPr>
          <p:cNvPr id="4" name="Content Placeholder 3" descr="IMG_248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cxnSp>
        <p:nvCxnSpPr>
          <p:cNvPr id="5" name="Straight Arrow Connector 4"/>
          <p:cNvCxnSpPr/>
          <p:nvPr/>
        </p:nvCxnSpPr>
        <p:spPr>
          <a:xfrm>
            <a:off x="1087120" y="853440"/>
            <a:ext cx="213360" cy="65024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2381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While Principal is absent</a:t>
            </a:r>
            <a:endParaRPr lang="en-US" dirty="0"/>
          </a:p>
        </p:txBody>
      </p:sp>
      <p:pic>
        <p:nvPicPr>
          <p:cNvPr id="4" name="Content Placeholder 3" descr="IMG_248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8478636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Near Constantine the Great (283-337)</a:t>
            </a:r>
            <a:br>
              <a:rPr lang="en-US" sz="2400" dirty="0" smtClean="0"/>
            </a:br>
            <a:r>
              <a:rPr lang="en-US" sz="2400" dirty="0" smtClean="0"/>
              <a:t>Introduced Christianity to the Roman Empire</a:t>
            </a:r>
            <a:br>
              <a:rPr lang="en-US" sz="2400" dirty="0" smtClean="0"/>
            </a:br>
            <a:r>
              <a:rPr lang="en-US" sz="2400" dirty="0" smtClean="0"/>
              <a:t>Born </a:t>
            </a:r>
            <a:r>
              <a:rPr lang="en-US" sz="2400" dirty="0"/>
              <a:t>in </a:t>
            </a:r>
            <a:r>
              <a:rPr lang="en-US" sz="2400" dirty="0" err="1" smtClean="0"/>
              <a:t>Niš</a:t>
            </a:r>
            <a:endParaRPr lang="en-US" sz="2400" dirty="0"/>
          </a:p>
        </p:txBody>
      </p:sp>
      <p:pic>
        <p:nvPicPr>
          <p:cNvPr id="4" name="Content Placeholder 3" descr="IMAG0243.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21985035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080"/>
            <a:ext cx="8041640" cy="1076961"/>
          </a:xfrm>
        </p:spPr>
        <p:txBody>
          <a:bodyPr>
            <a:normAutofit fontScale="90000"/>
          </a:bodyPr>
          <a:lstStyle/>
          <a:p>
            <a:r>
              <a:rPr lang="en-US" dirty="0" err="1" smtClean="0"/>
              <a:t>Niš</a:t>
            </a:r>
            <a:r>
              <a:rPr lang="en-US" dirty="0" smtClean="0"/>
              <a:t>: The ruins of antique </a:t>
            </a:r>
            <a:r>
              <a:rPr lang="en-US" dirty="0" err="1" smtClean="0"/>
              <a:t>Mediana</a:t>
            </a:r>
            <a:r>
              <a:rPr lang="en-US" dirty="0" smtClean="0"/>
              <a:t>—temporary residence of Roman kings</a:t>
            </a:r>
            <a:endParaRPr lang="en-US" dirty="0"/>
          </a:p>
        </p:txBody>
      </p:sp>
      <p:sp>
        <p:nvSpPr>
          <p:cNvPr id="3" name="Subtitle 2"/>
          <p:cNvSpPr>
            <a:spLocks noGrp="1"/>
          </p:cNvSpPr>
          <p:nvPr>
            <p:ph type="subTitle" idx="1"/>
          </p:nvPr>
        </p:nvSpPr>
        <p:spPr>
          <a:xfrm>
            <a:off x="1371600" y="4170296"/>
            <a:ext cx="6400800" cy="1752600"/>
          </a:xfrm>
        </p:spPr>
        <p:txBody>
          <a:bodyPr/>
          <a:lstStyle/>
          <a:p>
            <a:endParaRPr lang="en-US" dirty="0"/>
          </a:p>
        </p:txBody>
      </p:sp>
      <p:pic>
        <p:nvPicPr>
          <p:cNvPr id="5" name="Picture 4" descr="IMAG02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1539354"/>
            <a:ext cx="8798560" cy="5261884"/>
          </a:xfrm>
          <a:prstGeom prst="rect">
            <a:avLst/>
          </a:prstGeom>
        </p:spPr>
      </p:pic>
    </p:spTree>
    <p:extLst>
      <p:ext uri="{BB962C8B-B14F-4D97-AF65-F5344CB8AC3E}">
        <p14:creationId xmlns:p14="http://schemas.microsoft.com/office/powerpoint/2010/main" val="26794936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Mosaic in a room where Roman kings stayed while travelling</a:t>
            </a:r>
            <a:endParaRPr lang="en-US" sz="3200" dirty="0"/>
          </a:p>
        </p:txBody>
      </p:sp>
      <p:pic>
        <p:nvPicPr>
          <p:cNvPr id="6" name="Picture 5" descr="IMAG0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361" y="1481028"/>
            <a:ext cx="3124499" cy="5224572"/>
          </a:xfrm>
          <a:prstGeom prst="rect">
            <a:avLst/>
          </a:prstGeom>
        </p:spPr>
      </p:pic>
    </p:spTree>
    <p:extLst>
      <p:ext uri="{BB962C8B-B14F-4D97-AF65-F5344CB8AC3E}">
        <p14:creationId xmlns:p14="http://schemas.microsoft.com/office/powerpoint/2010/main" val="33678732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076960" y="-74930"/>
            <a:ext cx="6756400" cy="694690"/>
          </a:xfrm>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ahoma" charset="0"/>
              </a:rPr>
              <a:t>McDonald restaurant in </a:t>
            </a: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ahoma" charset="0"/>
              </a:rPr>
              <a:t>downtown </a:t>
            </a:r>
            <a:r>
              <a:rPr lang="en-US"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ahoma" charset="0"/>
              </a:rPr>
              <a:t>Niš</a:t>
            </a:r>
            <a:endPar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ahoma" charset="0"/>
            </a:endParaRPr>
          </a:p>
        </p:txBody>
      </p:sp>
      <p:sp>
        <p:nvSpPr>
          <p:cNvPr id="15364" name="TextBox 1"/>
          <p:cNvSpPr txBox="1">
            <a:spLocks noChangeArrowheads="1"/>
          </p:cNvSpPr>
          <p:nvPr/>
        </p:nvSpPr>
        <p:spPr bwMode="auto">
          <a:xfrm>
            <a:off x="8915400" y="2819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endParaRPr lang="en-US" dirty="0"/>
          </a:p>
        </p:txBody>
      </p:sp>
      <p:pic>
        <p:nvPicPr>
          <p:cNvPr id="2" name="Picture 1" descr="IMAG02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720" y="639602"/>
            <a:ext cx="3418840" cy="5716749"/>
          </a:xfrm>
          <a:prstGeom prst="rect">
            <a:avLst/>
          </a:prstGeom>
        </p:spPr>
      </p:pic>
    </p:spTree>
    <p:extLst>
      <p:ext uri="{BB962C8B-B14F-4D97-AF65-F5344CB8AC3E}">
        <p14:creationId xmlns:p14="http://schemas.microsoft.com/office/powerpoint/2010/main" val="29782882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IMAG0227.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t="16071" b="16071"/>
          <a:stretch>
            <a:fillRect/>
          </a:stretch>
        </p:blipFill>
        <p:spPr>
          <a:xfrm>
            <a:off x="1063625" y="2611438"/>
            <a:ext cx="6826250" cy="2770187"/>
          </a:xfrm>
          <a:prstGeom prst="rect">
            <a:avLst/>
          </a:prstGeom>
        </p:spPr>
      </p:pic>
      <p:sp>
        <p:nvSpPr>
          <p:cNvPr id="3" name="TextBox 2"/>
          <p:cNvSpPr txBox="1"/>
          <p:nvPr/>
        </p:nvSpPr>
        <p:spPr>
          <a:xfrm>
            <a:off x="619760" y="142240"/>
            <a:ext cx="8168640" cy="1200328"/>
          </a:xfrm>
          <a:prstGeom prst="rect">
            <a:avLst/>
          </a:prstGeom>
          <a:noFill/>
        </p:spPr>
        <p:txBody>
          <a:bodyPr wrap="square" rtlCol="0">
            <a:spAutoFit/>
          </a:bodyPr>
          <a:lstStyle/>
          <a:p>
            <a:pPr algn="ctr"/>
            <a:r>
              <a:rPr lang="en-US" sz="2400" dirty="0" smtClean="0"/>
              <a:t>A fragment of Skull Tower built by Turks in the early 19</a:t>
            </a:r>
            <a:r>
              <a:rPr lang="en-US" sz="2400" baseline="30000" dirty="0" smtClean="0"/>
              <a:t>th</a:t>
            </a:r>
            <a:r>
              <a:rPr lang="en-US" sz="2400" dirty="0" smtClean="0"/>
              <a:t> century using 952 skulls of Serbian soldiers in order to scare Serbs. Currently, only about 100 skulls remain.</a:t>
            </a:r>
            <a:endParaRPr lang="en-US" sz="2400" dirty="0"/>
          </a:p>
        </p:txBody>
      </p:sp>
    </p:spTree>
    <p:extLst>
      <p:ext uri="{BB962C8B-B14F-4D97-AF65-F5344CB8AC3E}">
        <p14:creationId xmlns:p14="http://schemas.microsoft.com/office/powerpoint/2010/main" val="32984478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Serbian wedding: Do you see a familiar face?</a:t>
            </a:r>
            <a:endParaRPr lang="en-US" sz="3200" dirty="0"/>
          </a:p>
        </p:txBody>
      </p:sp>
      <p:pic>
        <p:nvPicPr>
          <p:cNvPr id="4" name="Content Placeholder 3" descr="IMAG0234.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24128566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Sombor</a:t>
            </a:r>
            <a:r>
              <a:rPr lang="en-US" dirty="0" smtClean="0"/>
              <a:t>: The UNS School of Education</a:t>
            </a:r>
            <a:endParaRPr lang="en-US" dirty="0"/>
          </a:p>
        </p:txBody>
      </p:sp>
      <p:pic>
        <p:nvPicPr>
          <p:cNvPr id="4" name="Content Placeholder 3" descr="Screen shot 2012-08-11 at 11.08.41 AM.png"/>
          <p:cNvPicPr>
            <a:picLocks noGrp="1" noChangeAspect="1"/>
          </p:cNvPicPr>
          <p:nvPr>
            <p:ph idx="1"/>
          </p:nvPr>
        </p:nvPicPr>
        <p:blipFill>
          <a:blip r:embed="rId2">
            <a:extLst>
              <a:ext uri="{28A0092B-C50C-407E-A947-70E740481C1C}">
                <a14:useLocalDpi xmlns:a14="http://schemas.microsoft.com/office/drawing/2010/main" val="0"/>
              </a:ext>
            </a:extLst>
          </a:blip>
          <a:srcRect t="13204" b="13204"/>
          <a:stretch>
            <a:fillRect/>
          </a:stretch>
        </p:blipFill>
        <p:spPr>
          <a:xfrm>
            <a:off x="457200" y="1600201"/>
            <a:ext cx="8006080" cy="4403036"/>
          </a:xfrm>
        </p:spPr>
      </p:pic>
      <p:sp>
        <p:nvSpPr>
          <p:cNvPr id="3" name="TextBox 2"/>
          <p:cNvSpPr txBox="1"/>
          <p:nvPr/>
        </p:nvSpPr>
        <p:spPr>
          <a:xfrm>
            <a:off x="3413761" y="6211669"/>
            <a:ext cx="3322320" cy="646331"/>
          </a:xfrm>
          <a:prstGeom prst="rect">
            <a:avLst/>
          </a:prstGeom>
          <a:noFill/>
        </p:spPr>
        <p:txBody>
          <a:bodyPr wrap="square" rtlCol="0">
            <a:spAutoFit/>
          </a:bodyPr>
          <a:lstStyle/>
          <a:p>
            <a:r>
              <a:rPr lang="en-US" dirty="0">
                <a:solidFill>
                  <a:srgbClr val="FF0000"/>
                </a:solidFill>
              </a:rPr>
              <a:t>Founded in 1778</a:t>
            </a:r>
          </a:p>
          <a:p>
            <a:endParaRPr lang="en-US" dirty="0"/>
          </a:p>
        </p:txBody>
      </p:sp>
    </p:spTree>
    <p:extLst>
      <p:ext uri="{BB962C8B-B14F-4D97-AF65-F5344CB8AC3E}">
        <p14:creationId xmlns:p14="http://schemas.microsoft.com/office/powerpoint/2010/main" val="13899693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college, est. 1778</a:t>
            </a:r>
            <a:endParaRPr lang="en-US" dirty="0"/>
          </a:p>
        </p:txBody>
      </p:sp>
      <p:pic>
        <p:nvPicPr>
          <p:cNvPr id="4" name="Content Placeholder 3" descr="Screen shot 2012-08-11 at 11.11.11 AM.png"/>
          <p:cNvPicPr>
            <a:picLocks noGrp="1" noChangeAspect="1"/>
          </p:cNvPicPr>
          <p:nvPr>
            <p:ph idx="1"/>
          </p:nvPr>
        </p:nvPicPr>
        <p:blipFill>
          <a:blip r:embed="rId2">
            <a:extLst>
              <a:ext uri="{28A0092B-C50C-407E-A947-70E740481C1C}">
                <a14:useLocalDpi xmlns:a14="http://schemas.microsoft.com/office/drawing/2010/main" val="0"/>
              </a:ext>
            </a:extLst>
          </a:blip>
          <a:srcRect t="13374" b="13374"/>
          <a:stretch>
            <a:fillRect/>
          </a:stretch>
        </p:blipFill>
        <p:spPr/>
      </p:pic>
    </p:spTree>
    <p:extLst>
      <p:ext uri="{BB962C8B-B14F-4D97-AF65-F5344CB8AC3E}">
        <p14:creationId xmlns:p14="http://schemas.microsoft.com/office/powerpoint/2010/main" val="28420864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Serbia?</a:t>
            </a:r>
            <a:endParaRPr lang="en-US" dirty="0"/>
          </a:p>
        </p:txBody>
      </p:sp>
      <p:pic>
        <p:nvPicPr>
          <p:cNvPr id="4" name="Content Placeholder 3" descr="Screen shot 2012-09-18 at 10.49.43 AM.png"/>
          <p:cNvPicPr>
            <a:picLocks noGrp="1" noChangeAspect="1"/>
          </p:cNvPicPr>
          <p:nvPr>
            <p:ph idx="1"/>
          </p:nvPr>
        </p:nvPicPr>
        <p:blipFill>
          <a:blip r:embed="rId2">
            <a:extLst>
              <a:ext uri="{28A0092B-C50C-407E-A947-70E740481C1C}">
                <a14:useLocalDpi xmlns:a14="http://schemas.microsoft.com/office/drawing/2010/main" val="0"/>
              </a:ext>
            </a:extLst>
          </a:blip>
          <a:srcRect l="-42301" r="-42301"/>
          <a:stretch>
            <a:fillRect/>
          </a:stretch>
        </p:blipFill>
        <p:spPr/>
      </p:pic>
    </p:spTree>
    <p:extLst>
      <p:ext uri="{BB962C8B-B14F-4D97-AF65-F5344CB8AC3E}">
        <p14:creationId xmlns:p14="http://schemas.microsoft.com/office/powerpoint/2010/main" val="41359444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02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198" y="1026160"/>
            <a:ext cx="3455351" cy="5777801"/>
          </a:xfrm>
          <a:prstGeom prst="rect">
            <a:avLst/>
          </a:prstGeom>
        </p:spPr>
      </p:pic>
      <p:sp>
        <p:nvSpPr>
          <p:cNvPr id="2" name="TextBox 1"/>
          <p:cNvSpPr txBox="1"/>
          <p:nvPr/>
        </p:nvSpPr>
        <p:spPr>
          <a:xfrm>
            <a:off x="294640" y="246391"/>
            <a:ext cx="827024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Bicentennial badge of the </a:t>
            </a:r>
            <a:r>
              <a:rPr lang="en-US" sz="2800" dirty="0" err="1" smtClean="0"/>
              <a:t>Sombor</a:t>
            </a:r>
            <a:r>
              <a:rPr lang="en-US" sz="2800" dirty="0" smtClean="0"/>
              <a:t> Teaching College  </a:t>
            </a:r>
            <a:endParaRPr lang="en-US" sz="2800" dirty="0"/>
          </a:p>
        </p:txBody>
      </p:sp>
    </p:spTree>
    <p:extLst>
      <p:ext uri="{BB962C8B-B14F-4D97-AF65-F5344CB8AC3E}">
        <p14:creationId xmlns:p14="http://schemas.microsoft.com/office/powerpoint/2010/main" val="485472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Sombor</a:t>
            </a:r>
            <a:r>
              <a:rPr lang="en-US" dirty="0"/>
              <a:t/>
            </a:r>
            <a:br>
              <a:rPr lang="en-US" dirty="0"/>
            </a:br>
            <a:r>
              <a:rPr lang="en-US" dirty="0" smtClean="0"/>
              <a:t>Museum of the School of Education</a:t>
            </a:r>
            <a:endParaRPr lang="en-US" dirty="0"/>
          </a:p>
        </p:txBody>
      </p:sp>
      <p:pic>
        <p:nvPicPr>
          <p:cNvPr id="4" name="Content Placeholder 3" descr="IMAG0295.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15383027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578802"/>
          </a:xfrm>
        </p:spPr>
        <p:txBody>
          <a:bodyPr>
            <a:normAutofit fontScale="90000"/>
          </a:bodyPr>
          <a:lstStyle/>
          <a:p>
            <a:r>
              <a:rPr lang="en-US" dirty="0" smtClean="0"/>
              <a:t>In downtown </a:t>
            </a:r>
            <a:r>
              <a:rPr lang="en-US" dirty="0" err="1" smtClean="0"/>
              <a:t>Sombor</a:t>
            </a:r>
            <a:endParaRPr lang="en-US" dirty="0"/>
          </a:p>
        </p:txBody>
      </p:sp>
      <p:pic>
        <p:nvPicPr>
          <p:cNvPr id="4" name="Content Placeholder 3" descr="IMAG0284.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pic>
        <p:nvPicPr>
          <p:cNvPr id="5" name="Picture 4" descr="IMAG02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468471"/>
          </a:xfrm>
          <a:prstGeom prst="rect">
            <a:avLst/>
          </a:prstGeom>
        </p:spPr>
      </p:pic>
    </p:spTree>
    <p:extLst>
      <p:ext uri="{BB962C8B-B14F-4D97-AF65-F5344CB8AC3E}">
        <p14:creationId xmlns:p14="http://schemas.microsoft.com/office/powerpoint/2010/main" val="18360299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ombor plenary.pdf"/>
          <p:cNvPicPr>
            <a:picLocks noGrp="1" noChangeAspect="1"/>
          </p:cNvPicPr>
          <p:nvPr>
            <p:ph idx="1"/>
          </p:nvPr>
        </p:nvPicPr>
        <p:blipFill>
          <a:blip r:embed="rId2">
            <a:extLst>
              <a:ext uri="{28A0092B-C50C-407E-A947-70E740481C1C}">
                <a14:useLocalDpi xmlns:a14="http://schemas.microsoft.com/office/drawing/2010/main" val="0"/>
              </a:ext>
            </a:extLst>
          </a:blip>
          <a:srcRect l="-42981" r="-42981"/>
          <a:stretch>
            <a:fillRect/>
          </a:stretch>
        </p:blipFill>
        <p:spPr>
          <a:xfrm>
            <a:off x="457201" y="825898"/>
            <a:ext cx="8392159" cy="5860652"/>
          </a:xfrm>
        </p:spPr>
      </p:pic>
      <p:sp>
        <p:nvSpPr>
          <p:cNvPr id="2" name="TextBox 1"/>
          <p:cNvSpPr txBox="1"/>
          <p:nvPr/>
        </p:nvSpPr>
        <p:spPr>
          <a:xfrm>
            <a:off x="2763520" y="189468"/>
            <a:ext cx="5080000" cy="523220"/>
          </a:xfrm>
          <a:prstGeom prst="rect">
            <a:avLst/>
          </a:prstGeom>
          <a:noFill/>
        </p:spPr>
        <p:txBody>
          <a:bodyPr wrap="square" rtlCol="0">
            <a:spAutoFit/>
          </a:bodyPr>
          <a:lstStyle/>
          <a:p>
            <a:pPr algn="ctr"/>
            <a:r>
              <a:rPr lang="en-US" sz="2800" dirty="0" smtClean="0"/>
              <a:t>Conference Program</a:t>
            </a:r>
            <a:endParaRPr lang="en-US" sz="2800" dirty="0"/>
          </a:p>
        </p:txBody>
      </p:sp>
    </p:spTree>
    <p:extLst>
      <p:ext uri="{BB962C8B-B14F-4D97-AF65-F5344CB8AC3E}">
        <p14:creationId xmlns:p14="http://schemas.microsoft.com/office/powerpoint/2010/main" val="24624870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the entrance to the hotel in </a:t>
            </a:r>
            <a:r>
              <a:rPr lang="en-US" dirty="0" err="1" smtClean="0"/>
              <a:t>Sombor</a:t>
            </a:r>
            <a:endParaRPr lang="en-US" dirty="0"/>
          </a:p>
        </p:txBody>
      </p:sp>
      <p:pic>
        <p:nvPicPr>
          <p:cNvPr id="5" name="Content Placeholder 4" descr="IMAG0300.jpg"/>
          <p:cNvPicPr>
            <a:picLocks noGrp="1" noChangeAspect="1"/>
          </p:cNvPicPr>
          <p:nvPr>
            <p:ph idx="1"/>
          </p:nvPr>
        </p:nvPicPr>
        <p:blipFill>
          <a:blip r:embed="rId3">
            <a:extLst>
              <a:ext uri="{28A0092B-C50C-407E-A947-70E740481C1C}">
                <a14:useLocalDpi xmlns:a14="http://schemas.microsoft.com/office/drawing/2010/main" val="0"/>
              </a:ext>
            </a:extLst>
          </a:blip>
          <a:srcRect l="-102023" r="-102023"/>
          <a:stretch>
            <a:fillRect/>
          </a:stretch>
        </p:blipFill>
        <p:spPr>
          <a:xfrm>
            <a:off x="-949135" y="1275080"/>
            <a:ext cx="9135401" cy="5024119"/>
          </a:xfrm>
        </p:spPr>
      </p:pic>
      <p:pic>
        <p:nvPicPr>
          <p:cNvPr id="4" name="Picture 3" descr="IMAG03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775" y="1205378"/>
            <a:ext cx="3046305" cy="5093822"/>
          </a:xfrm>
          <a:prstGeom prst="rect">
            <a:avLst/>
          </a:prstGeom>
        </p:spPr>
      </p:pic>
    </p:spTree>
    <p:extLst>
      <p:ext uri="{BB962C8B-B14F-4D97-AF65-F5344CB8AC3E}">
        <p14:creationId xmlns:p14="http://schemas.microsoft.com/office/powerpoint/2010/main" val="35972170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Café and horse back (</a:t>
            </a:r>
            <a:r>
              <a:rPr lang="en-US" dirty="0" err="1" smtClean="0"/>
              <a:t>Sombor</a:t>
            </a:r>
            <a:r>
              <a:rPr lang="en-US" dirty="0" smtClean="0"/>
              <a:t>)</a:t>
            </a:r>
            <a:endParaRPr lang="en-US" dirty="0"/>
          </a:p>
        </p:txBody>
      </p:sp>
      <p:pic>
        <p:nvPicPr>
          <p:cNvPr id="4" name="Content Placeholder 3" descr="IMAG0299.jpg"/>
          <p:cNvPicPr>
            <a:picLocks noGrp="1" noChangeAspect="1"/>
          </p:cNvPicPr>
          <p:nvPr>
            <p:ph idx="1"/>
          </p:nvPr>
        </p:nvPicPr>
        <p:blipFill>
          <a:blip r:embed="rId2">
            <a:extLst>
              <a:ext uri="{28A0092B-C50C-407E-A947-70E740481C1C}">
                <a14:useLocalDpi xmlns:a14="http://schemas.microsoft.com/office/drawing/2010/main" val="0"/>
              </a:ext>
            </a:extLst>
          </a:blip>
          <a:srcRect l="-102023" r="-102023"/>
          <a:stretch>
            <a:fillRect/>
          </a:stretch>
        </p:blipFill>
        <p:spPr>
          <a:xfrm>
            <a:off x="-1249681" y="1600200"/>
            <a:ext cx="8525761" cy="4688840"/>
          </a:xfrm>
        </p:spPr>
      </p:pic>
      <p:pic>
        <p:nvPicPr>
          <p:cNvPr id="5" name="Picture 4" descr="IMAG02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557645"/>
            <a:ext cx="2829560" cy="4731395"/>
          </a:xfrm>
          <a:prstGeom prst="rect">
            <a:avLst/>
          </a:prstGeom>
        </p:spPr>
      </p:pic>
    </p:spTree>
    <p:extLst>
      <p:ext uri="{BB962C8B-B14F-4D97-AF65-F5344CB8AC3E}">
        <p14:creationId xmlns:p14="http://schemas.microsoft.com/office/powerpoint/2010/main" val="41880298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38160" cy="842962"/>
          </a:xfrm>
        </p:spPr>
        <p:txBody>
          <a:bodyPr>
            <a:normAutofit/>
          </a:bodyPr>
          <a:lstStyle/>
          <a:p>
            <a:r>
              <a:rPr lang="en-US" sz="3200" dirty="0" smtClean="0"/>
              <a:t>Fulbright specialist after horse ride in </a:t>
            </a:r>
            <a:r>
              <a:rPr lang="en-US" sz="3200" dirty="0" err="1" smtClean="0"/>
              <a:t>Sombor</a:t>
            </a:r>
            <a:endParaRPr lang="en-US" sz="3200" dirty="0"/>
          </a:p>
        </p:txBody>
      </p:sp>
      <p:pic>
        <p:nvPicPr>
          <p:cNvPr id="4" name="Content Placeholder 3" descr="IMAG0297.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39325182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Arriving to Novi Sad</a:t>
            </a:r>
            <a:br>
              <a:rPr lang="en-US" dirty="0" smtClean="0"/>
            </a:br>
            <a:r>
              <a:rPr lang="en-US" sz="3100" dirty="0" smtClean="0"/>
              <a:t>Educational system dates back to the 11</a:t>
            </a:r>
            <a:r>
              <a:rPr lang="en-US" sz="3100" baseline="30000" dirty="0" smtClean="0"/>
              <a:t>th</a:t>
            </a:r>
            <a:r>
              <a:rPr lang="en-US" sz="3100" dirty="0" smtClean="0"/>
              <a:t> century</a:t>
            </a:r>
            <a:endParaRPr lang="en-US" sz="3100" dirty="0"/>
          </a:p>
        </p:txBody>
      </p:sp>
      <p:pic>
        <p:nvPicPr>
          <p:cNvPr id="4" name="Content Placeholder 3" descr="IMAG0313.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a:xfrm>
            <a:off x="457200" y="1529080"/>
            <a:ext cx="8229600" cy="4525963"/>
          </a:xfrm>
        </p:spPr>
      </p:pic>
    </p:spTree>
    <p:extLst>
      <p:ext uri="{BB962C8B-B14F-4D97-AF65-F5344CB8AC3E}">
        <p14:creationId xmlns:p14="http://schemas.microsoft.com/office/powerpoint/2010/main" val="31185063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40"/>
            <a:ext cx="8158480" cy="629920"/>
          </a:xfrm>
        </p:spPr>
        <p:txBody>
          <a:bodyPr>
            <a:normAutofit/>
          </a:bodyPr>
          <a:lstStyle/>
          <a:p>
            <a:r>
              <a:rPr lang="en-US" sz="2400" b="1" dirty="0" smtClean="0"/>
              <a:t>Novi Sad: Guest apartment and window view on </a:t>
            </a:r>
            <a:r>
              <a:rPr lang="en-US" sz="2400" b="1" dirty="0" err="1" smtClean="0"/>
              <a:t>Dunav</a:t>
            </a:r>
            <a:endParaRPr lang="en-US" sz="2400" b="1" dirty="0"/>
          </a:p>
        </p:txBody>
      </p:sp>
      <p:pic>
        <p:nvPicPr>
          <p:cNvPr id="4" name="Content Placeholder 3" descr="IMAG0328.jpg"/>
          <p:cNvPicPr>
            <a:picLocks noGrp="1" noChangeAspect="1"/>
          </p:cNvPicPr>
          <p:nvPr>
            <p:ph idx="1"/>
          </p:nvPr>
        </p:nvPicPr>
        <p:blipFill>
          <a:blip r:embed="rId2">
            <a:extLst>
              <a:ext uri="{28A0092B-C50C-407E-A947-70E740481C1C}">
                <a14:useLocalDpi xmlns:a14="http://schemas.microsoft.com/office/drawing/2010/main" val="0"/>
              </a:ext>
            </a:extLst>
          </a:blip>
          <a:srcRect l="-102023" r="-102023"/>
          <a:stretch>
            <a:fillRect/>
          </a:stretch>
        </p:blipFill>
        <p:spPr>
          <a:xfrm>
            <a:off x="3647440" y="436880"/>
            <a:ext cx="8229600" cy="6156960"/>
          </a:xfrm>
        </p:spPr>
      </p:pic>
      <p:pic>
        <p:nvPicPr>
          <p:cNvPr id="5" name="Picture 4" descr="IMAG03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436880"/>
            <a:ext cx="6262057" cy="3744956"/>
          </a:xfrm>
          <a:prstGeom prst="rect">
            <a:avLst/>
          </a:prstGeom>
        </p:spPr>
      </p:pic>
      <p:pic>
        <p:nvPicPr>
          <p:cNvPr id="6" name="Picture 5" descr="IMAG03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1" y="4181835"/>
            <a:ext cx="6262056" cy="2652209"/>
          </a:xfrm>
          <a:prstGeom prst="rect">
            <a:avLst/>
          </a:prstGeom>
        </p:spPr>
      </p:pic>
    </p:spTree>
    <p:extLst>
      <p:ext uri="{BB962C8B-B14F-4D97-AF65-F5344CB8AC3E}">
        <p14:creationId xmlns:p14="http://schemas.microsoft.com/office/powerpoint/2010/main" val="12103983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Bust of the first </a:t>
            </a:r>
            <a:r>
              <a:rPr lang="en-US" sz="2800" dirty="0"/>
              <a:t>wife of Albert Einstein </a:t>
            </a:r>
            <a:r>
              <a:rPr lang="en-US" sz="2800" dirty="0" err="1" smtClean="0"/>
              <a:t>Mileva</a:t>
            </a:r>
            <a:r>
              <a:rPr lang="en-US" sz="2800" dirty="0" smtClean="0"/>
              <a:t> </a:t>
            </a:r>
            <a:r>
              <a:rPr lang="en-US" sz="2800" dirty="0" err="1" smtClean="0"/>
              <a:t>Marić</a:t>
            </a:r>
            <a:r>
              <a:rPr lang="en-US" sz="2800" dirty="0" smtClean="0"/>
              <a:t>-Einstein at the entrance to the UNS school of mathematics</a:t>
            </a:r>
            <a:endParaRPr lang="en-US" sz="2800" dirty="0"/>
          </a:p>
        </p:txBody>
      </p:sp>
      <p:pic>
        <p:nvPicPr>
          <p:cNvPr id="5" name="Content Placeholder 4" descr="Screen shot 2012-09-06 at 1.47.54 PM.png"/>
          <p:cNvPicPr>
            <a:picLocks noGrp="1" noChangeAspect="1"/>
          </p:cNvPicPr>
          <p:nvPr>
            <p:ph idx="1"/>
          </p:nvPr>
        </p:nvPicPr>
        <p:blipFill>
          <a:blip r:embed="rId2">
            <a:extLst>
              <a:ext uri="{28A0092B-C50C-407E-A947-70E740481C1C}">
                <a14:useLocalDpi xmlns:a14="http://schemas.microsoft.com/office/drawing/2010/main" val="0"/>
              </a:ext>
            </a:extLst>
          </a:blip>
          <a:srcRect l="-33235" r="-33235"/>
          <a:stretch>
            <a:fillRect/>
          </a:stretch>
        </p:blipFill>
        <p:spPr/>
      </p:pic>
    </p:spTree>
    <p:extLst>
      <p:ext uri="{BB962C8B-B14F-4D97-AF65-F5344CB8AC3E}">
        <p14:creationId xmlns:p14="http://schemas.microsoft.com/office/powerpoint/2010/main" val="5534161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751" y="166083"/>
            <a:ext cx="7977153" cy="984607"/>
          </a:xfrm>
        </p:spPr>
        <p:txBody>
          <a:bodyPr>
            <a:normAutofit/>
          </a:bodyPr>
          <a:lstStyle/>
          <a:p>
            <a:r>
              <a:rPr lang="en-US" dirty="0" smtClean="0"/>
              <a:t>Why Serbia?</a:t>
            </a:r>
            <a:endParaRPr lang="en-US" sz="2700" dirty="0"/>
          </a:p>
        </p:txBody>
      </p:sp>
      <p:pic>
        <p:nvPicPr>
          <p:cNvPr id="4" name="Picture 3" descr="Screen shot 2012-08-27 at 9.43.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40" y="1566597"/>
            <a:ext cx="5760415" cy="3868308"/>
          </a:xfrm>
          <a:prstGeom prst="rect">
            <a:avLst/>
          </a:prstGeom>
        </p:spPr>
      </p:pic>
      <p:pic>
        <p:nvPicPr>
          <p:cNvPr id="7" name="Picture 6" descr="Screen shot 2012-09-11 at 10.14.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511" y="1150690"/>
            <a:ext cx="2021840" cy="2281911"/>
          </a:xfrm>
          <a:prstGeom prst="rect">
            <a:avLst/>
          </a:prstGeom>
        </p:spPr>
      </p:pic>
      <p:pic>
        <p:nvPicPr>
          <p:cNvPr id="10" name="Content Placeholder 9" descr="Screen shot 2012-09-11 at 10.20.02 AM.png"/>
          <p:cNvPicPr>
            <a:picLocks noGrp="1" noChangeAspect="1"/>
          </p:cNvPicPr>
          <p:nvPr>
            <p:ph idx="1"/>
          </p:nvPr>
        </p:nvPicPr>
        <p:blipFill>
          <a:blip r:embed="rId4">
            <a:extLst>
              <a:ext uri="{28A0092B-C50C-407E-A947-70E740481C1C}">
                <a14:useLocalDpi xmlns:a14="http://schemas.microsoft.com/office/drawing/2010/main" val="0"/>
              </a:ext>
            </a:extLst>
          </a:blip>
          <a:srcRect l="-17449" r="-17449"/>
          <a:stretch>
            <a:fillRect/>
          </a:stretch>
        </p:blipFill>
        <p:spPr>
          <a:xfrm>
            <a:off x="6644640" y="3972183"/>
            <a:ext cx="2372519" cy="1462722"/>
          </a:xfrm>
        </p:spPr>
      </p:pic>
    </p:spTree>
    <p:extLst>
      <p:ext uri="{BB962C8B-B14F-4D97-AF65-F5344CB8AC3E}">
        <p14:creationId xmlns:p14="http://schemas.microsoft.com/office/powerpoint/2010/main" val="3024873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440" y="1167974"/>
            <a:ext cx="7386320" cy="1446550"/>
          </a:xfrm>
          <a:prstGeom prst="rect">
            <a:avLst/>
          </a:prstGeom>
          <a:noFill/>
        </p:spPr>
        <p:txBody>
          <a:bodyPr wrap="square" rtlCol="0">
            <a:spAutoFit/>
          </a:bodyPr>
          <a:lstStyle/>
          <a:p>
            <a:r>
              <a:rPr lang="en-US" sz="1600" u="sng" dirty="0"/>
              <a:t>Fulbright Specialist Program Presentation </a:t>
            </a:r>
            <a:r>
              <a:rPr lang="en-US" sz="1600" u="sng" dirty="0" smtClean="0"/>
              <a:t>I:</a:t>
            </a:r>
            <a:endParaRPr lang="en-US" sz="1600" u="sng" dirty="0"/>
          </a:p>
          <a:p>
            <a:r>
              <a:rPr lang="en-US" b="1" dirty="0" smtClean="0"/>
              <a:t>An </a:t>
            </a:r>
            <a:r>
              <a:rPr lang="en-US" b="1" dirty="0"/>
              <a:t>experiential approach to elementary school </a:t>
            </a:r>
            <a:r>
              <a:rPr lang="en-US" b="1" dirty="0" smtClean="0"/>
              <a:t>mathematics</a:t>
            </a:r>
          </a:p>
          <a:p>
            <a:r>
              <a:rPr lang="ru-RU" i="1" dirty="0" err="1"/>
              <a:t>Експериментални</a:t>
            </a:r>
            <a:r>
              <a:rPr lang="ru-RU" i="1" dirty="0"/>
              <a:t> приступ </a:t>
            </a:r>
            <a:r>
              <a:rPr lang="ru-RU" i="1" dirty="0" err="1"/>
              <a:t>основних</a:t>
            </a:r>
            <a:r>
              <a:rPr lang="ru-RU" i="1" dirty="0"/>
              <a:t> школа математике </a:t>
            </a:r>
            <a:endParaRPr lang="en-US" i="1" dirty="0"/>
          </a:p>
          <a:p>
            <a:endParaRPr lang="en-US" i="1" dirty="0"/>
          </a:p>
          <a:p>
            <a:endParaRPr lang="en-US" dirty="0"/>
          </a:p>
        </p:txBody>
      </p:sp>
      <p:sp>
        <p:nvSpPr>
          <p:cNvPr id="6" name="TextBox 5"/>
          <p:cNvSpPr txBox="1"/>
          <p:nvPr/>
        </p:nvSpPr>
        <p:spPr>
          <a:xfrm>
            <a:off x="508000" y="2888844"/>
            <a:ext cx="7477760" cy="1754327"/>
          </a:xfrm>
          <a:prstGeom prst="rect">
            <a:avLst/>
          </a:prstGeom>
          <a:noFill/>
        </p:spPr>
        <p:txBody>
          <a:bodyPr wrap="square" rtlCol="0">
            <a:spAutoFit/>
          </a:bodyPr>
          <a:lstStyle/>
          <a:p>
            <a:r>
              <a:rPr lang="en-US" sz="1600" u="sng" dirty="0"/>
              <a:t>Fulbright Specialist Program Presentation </a:t>
            </a:r>
            <a:r>
              <a:rPr lang="en-US" sz="1600" u="sng" dirty="0" smtClean="0"/>
              <a:t>II:</a:t>
            </a:r>
            <a:endParaRPr lang="en-US" sz="1600" u="sng" dirty="0"/>
          </a:p>
          <a:p>
            <a:r>
              <a:rPr lang="en-US" b="1" dirty="0" smtClean="0"/>
              <a:t>Discovering </a:t>
            </a:r>
            <a:r>
              <a:rPr lang="en-US" b="1" dirty="0"/>
              <a:t>new mathematical knowledge in the context of (secondary teacher) </a:t>
            </a:r>
            <a:r>
              <a:rPr lang="en-US" b="1" dirty="0" smtClean="0"/>
              <a:t>education</a:t>
            </a:r>
          </a:p>
          <a:p>
            <a:r>
              <a:rPr lang="en-US" i="1" dirty="0" err="1">
                <a:solidFill>
                  <a:srgbClr val="000000"/>
                </a:solidFill>
              </a:rPr>
              <a:t>Откривање</a:t>
            </a:r>
            <a:r>
              <a:rPr lang="en-US" i="1" dirty="0">
                <a:solidFill>
                  <a:srgbClr val="000000"/>
                </a:solidFill>
              </a:rPr>
              <a:t> </a:t>
            </a:r>
            <a:r>
              <a:rPr lang="en-US" i="1" dirty="0" err="1">
                <a:solidFill>
                  <a:srgbClr val="000000"/>
                </a:solidFill>
              </a:rPr>
              <a:t>новог</a:t>
            </a:r>
            <a:r>
              <a:rPr lang="en-US" i="1" dirty="0">
                <a:solidFill>
                  <a:srgbClr val="000000"/>
                </a:solidFill>
              </a:rPr>
              <a:t> </a:t>
            </a:r>
            <a:r>
              <a:rPr lang="en-US" i="1" dirty="0" err="1">
                <a:solidFill>
                  <a:srgbClr val="000000"/>
                </a:solidFill>
              </a:rPr>
              <a:t>математичког</a:t>
            </a:r>
            <a:r>
              <a:rPr lang="en-US" i="1" dirty="0">
                <a:solidFill>
                  <a:srgbClr val="000000"/>
                </a:solidFill>
              </a:rPr>
              <a:t> </a:t>
            </a:r>
            <a:r>
              <a:rPr lang="en-US" i="1" dirty="0" err="1">
                <a:solidFill>
                  <a:srgbClr val="000000"/>
                </a:solidFill>
              </a:rPr>
              <a:t>знања</a:t>
            </a:r>
            <a:r>
              <a:rPr lang="en-US" i="1" dirty="0">
                <a:solidFill>
                  <a:srgbClr val="000000"/>
                </a:solidFill>
              </a:rPr>
              <a:t> </a:t>
            </a:r>
            <a:r>
              <a:rPr lang="en-US" i="1" dirty="0" err="1">
                <a:solidFill>
                  <a:srgbClr val="000000"/>
                </a:solidFill>
              </a:rPr>
              <a:t>у</a:t>
            </a:r>
            <a:r>
              <a:rPr lang="en-US" i="1" dirty="0">
                <a:solidFill>
                  <a:srgbClr val="000000"/>
                </a:solidFill>
              </a:rPr>
              <a:t> </a:t>
            </a:r>
            <a:r>
              <a:rPr lang="en-US" i="1" dirty="0" err="1">
                <a:solidFill>
                  <a:srgbClr val="000000"/>
                </a:solidFill>
              </a:rPr>
              <a:t>контексту</a:t>
            </a:r>
            <a:r>
              <a:rPr lang="en-US" i="1" dirty="0">
                <a:solidFill>
                  <a:srgbClr val="000000"/>
                </a:solidFill>
              </a:rPr>
              <a:t> (</a:t>
            </a:r>
            <a:r>
              <a:rPr lang="en-US" i="1" dirty="0" err="1">
                <a:solidFill>
                  <a:srgbClr val="000000"/>
                </a:solidFill>
              </a:rPr>
              <a:t>наставник</a:t>
            </a:r>
            <a:r>
              <a:rPr lang="en-US" i="1" dirty="0">
                <a:solidFill>
                  <a:srgbClr val="000000"/>
                </a:solidFill>
              </a:rPr>
              <a:t> </a:t>
            </a:r>
            <a:r>
              <a:rPr lang="en-US" i="1" dirty="0" err="1">
                <a:solidFill>
                  <a:srgbClr val="000000"/>
                </a:solidFill>
              </a:rPr>
              <a:t>средње</a:t>
            </a:r>
            <a:r>
              <a:rPr lang="en-US" i="1" dirty="0">
                <a:solidFill>
                  <a:srgbClr val="000000"/>
                </a:solidFill>
              </a:rPr>
              <a:t>) </a:t>
            </a:r>
            <a:r>
              <a:rPr lang="en-US" i="1" dirty="0" err="1">
                <a:solidFill>
                  <a:srgbClr val="000000"/>
                </a:solidFill>
              </a:rPr>
              <a:t>образовање</a:t>
            </a:r>
            <a:r>
              <a:rPr lang="en-US" i="1" dirty="0">
                <a:solidFill>
                  <a:srgbClr val="000000"/>
                </a:solidFill>
              </a:rPr>
              <a:t> </a:t>
            </a:r>
          </a:p>
          <a:p>
            <a:r>
              <a:rPr lang="en-US" dirty="0" smtClean="0"/>
              <a:t> </a:t>
            </a:r>
            <a:endParaRPr lang="en-US" dirty="0"/>
          </a:p>
        </p:txBody>
      </p:sp>
      <p:sp>
        <p:nvSpPr>
          <p:cNvPr id="9" name="TextBox 8"/>
          <p:cNvSpPr txBox="1"/>
          <p:nvPr/>
        </p:nvSpPr>
        <p:spPr>
          <a:xfrm>
            <a:off x="975360" y="172720"/>
            <a:ext cx="6736080" cy="461665"/>
          </a:xfrm>
          <a:prstGeom prst="rect">
            <a:avLst/>
          </a:prstGeom>
          <a:noFill/>
        </p:spPr>
        <p:txBody>
          <a:bodyPr wrap="square" rtlCol="0">
            <a:spAutoFit/>
          </a:bodyPr>
          <a:lstStyle/>
          <a:p>
            <a:pPr algn="ctr"/>
            <a:r>
              <a:rPr lang="en-US" sz="2400" b="1" dirty="0" smtClean="0"/>
              <a:t>Fulbright Program presentations at UNS</a:t>
            </a:r>
            <a:endParaRPr lang="en-US" sz="2400" b="1" dirty="0"/>
          </a:p>
        </p:txBody>
      </p:sp>
    </p:spTree>
    <p:extLst>
      <p:ext uri="{BB962C8B-B14F-4D97-AF65-F5344CB8AC3E}">
        <p14:creationId xmlns:p14="http://schemas.microsoft.com/office/powerpoint/2010/main" val="344706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use cell phone</a:t>
            </a:r>
            <a:endParaRPr lang="en-US" dirty="0"/>
          </a:p>
        </p:txBody>
      </p:sp>
      <p:pic>
        <p:nvPicPr>
          <p:cNvPr id="4" name="Content Placeholder 3" descr="Screen shot 2012-09-14 at 7.31.11 AM.png"/>
          <p:cNvPicPr>
            <a:picLocks noGrp="1" noChangeAspect="1"/>
          </p:cNvPicPr>
          <p:nvPr>
            <p:ph idx="1"/>
          </p:nvPr>
        </p:nvPicPr>
        <p:blipFill>
          <a:blip r:embed="rId2">
            <a:extLst>
              <a:ext uri="{28A0092B-C50C-407E-A947-70E740481C1C}">
                <a14:useLocalDpi xmlns:a14="http://schemas.microsoft.com/office/drawing/2010/main" val="0"/>
              </a:ext>
            </a:extLst>
          </a:blip>
          <a:srcRect l="-19181" r="-19181"/>
          <a:stretch>
            <a:fillRect/>
          </a:stretch>
        </p:blipFill>
        <p:spPr>
          <a:xfrm>
            <a:off x="457201" y="1600201"/>
            <a:ext cx="4968240" cy="2732341"/>
          </a:xfrm>
        </p:spPr>
      </p:pic>
      <p:pic>
        <p:nvPicPr>
          <p:cNvPr id="6" name="Picture 5" descr="Screen shot 2012-09-14 at 11.18.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890" y="2264982"/>
            <a:ext cx="1130300" cy="1473200"/>
          </a:xfrm>
          <a:prstGeom prst="rect">
            <a:avLst/>
          </a:prstGeom>
        </p:spPr>
      </p:pic>
    </p:spTree>
    <p:extLst>
      <p:ext uri="{BB962C8B-B14F-4D97-AF65-F5344CB8AC3E}">
        <p14:creationId xmlns:p14="http://schemas.microsoft.com/office/powerpoint/2010/main" val="353035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Novi Sad downtown</a:t>
            </a:r>
            <a:endParaRPr lang="en-US" dirty="0"/>
          </a:p>
        </p:txBody>
      </p:sp>
      <p:pic>
        <p:nvPicPr>
          <p:cNvPr id="4" name="Content Placeholder 3" descr="IMAG0314.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10503801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Novi Sad downtown</a:t>
            </a:r>
            <a:endParaRPr lang="en-US" dirty="0"/>
          </a:p>
        </p:txBody>
      </p:sp>
      <p:pic>
        <p:nvPicPr>
          <p:cNvPr id="4" name="Content Placeholder 3" descr="IMAG0315.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245432818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IMAG0316.jpg"/>
          <p:cNvPicPr>
            <a:picLocks noGrp="1" noChangeAspect="1"/>
          </p:cNvPicPr>
          <p:nvPr>
            <p:ph idx="1"/>
          </p:nvPr>
        </p:nvPicPr>
        <p:blipFill>
          <a:blip r:embed="rId2">
            <a:extLst>
              <a:ext uri="{28A0092B-C50C-407E-A947-70E740481C1C}">
                <a14:useLocalDpi xmlns:a14="http://schemas.microsoft.com/office/drawing/2010/main" val="0"/>
              </a:ext>
            </a:extLst>
          </a:blip>
          <a:srcRect l="-69878" r="-69878"/>
          <a:stretch>
            <a:fillRect/>
          </a:stretch>
        </p:blipFill>
        <p:spPr>
          <a:xfrm>
            <a:off x="863601" y="791010"/>
            <a:ext cx="8364006" cy="5833310"/>
          </a:xfrm>
        </p:spPr>
      </p:pic>
      <p:sp>
        <p:nvSpPr>
          <p:cNvPr id="2" name="TextBox 1"/>
          <p:cNvSpPr txBox="1"/>
          <p:nvPr/>
        </p:nvSpPr>
        <p:spPr>
          <a:xfrm>
            <a:off x="1137920" y="144402"/>
            <a:ext cx="7325360" cy="523220"/>
          </a:xfrm>
          <a:prstGeom prst="rect">
            <a:avLst/>
          </a:prstGeom>
          <a:noFill/>
        </p:spPr>
        <p:txBody>
          <a:bodyPr wrap="square" rtlCol="0">
            <a:spAutoFit/>
          </a:bodyPr>
          <a:lstStyle/>
          <a:p>
            <a:pPr algn="ctr"/>
            <a:r>
              <a:rPr lang="en-US" sz="2800" dirty="0" smtClean="0"/>
              <a:t>Novi Sad: The Cathedral at the Liberty Square</a:t>
            </a:r>
            <a:endParaRPr lang="en-US" sz="2800" dirty="0"/>
          </a:p>
        </p:txBody>
      </p:sp>
    </p:spTree>
    <p:extLst>
      <p:ext uri="{BB962C8B-B14F-4D97-AF65-F5344CB8AC3E}">
        <p14:creationId xmlns:p14="http://schemas.microsoft.com/office/powerpoint/2010/main" val="31641527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240" y="125551"/>
            <a:ext cx="7325360" cy="954107"/>
          </a:xfrm>
          <a:prstGeom prst="rect">
            <a:avLst/>
          </a:prstGeom>
          <a:noFill/>
        </p:spPr>
        <p:txBody>
          <a:bodyPr wrap="square" rtlCol="0">
            <a:spAutoFit/>
          </a:bodyPr>
          <a:lstStyle/>
          <a:p>
            <a:pPr algn="ctr"/>
            <a:r>
              <a:rPr lang="en-US" sz="2800" dirty="0" smtClean="0"/>
              <a:t>Novi Sad: Serbian is the second oldest Slavic Orthodox Church (after Bulgarian)</a:t>
            </a:r>
            <a:endParaRPr lang="en-US" sz="2800" dirty="0"/>
          </a:p>
        </p:txBody>
      </p:sp>
      <p:pic>
        <p:nvPicPr>
          <p:cNvPr id="6" name="Picture 5" descr="Screen shot 2012-09-07 at 9.09.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68400"/>
            <a:ext cx="7586133" cy="5689600"/>
          </a:xfrm>
          <a:prstGeom prst="rect">
            <a:avLst/>
          </a:prstGeom>
        </p:spPr>
      </p:pic>
    </p:spTree>
    <p:extLst>
      <p:ext uri="{BB962C8B-B14F-4D97-AF65-F5344CB8AC3E}">
        <p14:creationId xmlns:p14="http://schemas.microsoft.com/office/powerpoint/2010/main" val="20222601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On the bank of </a:t>
            </a:r>
            <a:r>
              <a:rPr lang="en-US" sz="3200" dirty="0" err="1" smtClean="0"/>
              <a:t>Dunav</a:t>
            </a:r>
            <a:r>
              <a:rPr lang="en-US" sz="3200" dirty="0" smtClean="0"/>
              <a:t> with Prof. </a:t>
            </a:r>
            <a:r>
              <a:rPr lang="en-US" sz="3200" dirty="0" err="1" smtClean="0"/>
              <a:t>Crvenković</a:t>
            </a:r>
            <a:endParaRPr lang="en-US" sz="3200" dirty="0"/>
          </a:p>
        </p:txBody>
      </p:sp>
      <p:pic>
        <p:nvPicPr>
          <p:cNvPr id="4" name="Content Placeholder 3" descr="IMAG0341.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42030504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street dog in Novi Sad</a:t>
            </a:r>
            <a:endParaRPr lang="en-US" dirty="0"/>
          </a:p>
        </p:txBody>
      </p:sp>
      <p:pic>
        <p:nvPicPr>
          <p:cNvPr id="4" name="Content Placeholder 3" descr="IMAG0337.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6911480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MAG0350.jpg"/>
          <p:cNvPicPr>
            <a:picLocks noGrp="1" noChangeAspect="1"/>
          </p:cNvPicPr>
          <p:nvPr>
            <p:ph idx="1"/>
          </p:nvPr>
        </p:nvPicPr>
        <p:blipFill>
          <a:blip r:embed="rId2">
            <a:extLst>
              <a:ext uri="{28A0092B-C50C-407E-A947-70E740481C1C}">
                <a14:useLocalDpi xmlns:a14="http://schemas.microsoft.com/office/drawing/2010/main" val="0"/>
              </a:ext>
            </a:extLst>
          </a:blip>
          <a:srcRect l="11324" r="11324"/>
          <a:stretch>
            <a:fillRect/>
          </a:stretch>
        </p:blipFill>
        <p:spPr>
          <a:xfrm>
            <a:off x="1280160" y="841376"/>
            <a:ext cx="7000240" cy="5412126"/>
          </a:xfrm>
        </p:spPr>
      </p:pic>
      <p:sp>
        <p:nvSpPr>
          <p:cNvPr id="2" name="TextBox 1"/>
          <p:cNvSpPr txBox="1"/>
          <p:nvPr/>
        </p:nvSpPr>
        <p:spPr>
          <a:xfrm>
            <a:off x="2844800" y="144790"/>
            <a:ext cx="4053840" cy="523220"/>
          </a:xfrm>
          <a:prstGeom prst="rect">
            <a:avLst/>
          </a:prstGeom>
          <a:noFill/>
        </p:spPr>
        <p:txBody>
          <a:bodyPr wrap="square" rtlCol="0">
            <a:spAutoFit/>
          </a:bodyPr>
          <a:lstStyle/>
          <a:p>
            <a:r>
              <a:rPr lang="en-US" sz="2800" dirty="0" smtClean="0"/>
              <a:t>Downtown Belgrade</a:t>
            </a:r>
            <a:endParaRPr lang="en-US" sz="2800" dirty="0"/>
          </a:p>
        </p:txBody>
      </p:sp>
    </p:spTree>
    <p:extLst>
      <p:ext uri="{BB962C8B-B14F-4D97-AF65-F5344CB8AC3E}">
        <p14:creationId xmlns:p14="http://schemas.microsoft.com/office/powerpoint/2010/main" val="15705429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0722"/>
          </a:xfrm>
        </p:spPr>
        <p:txBody>
          <a:bodyPr>
            <a:normAutofit/>
          </a:bodyPr>
          <a:lstStyle/>
          <a:p>
            <a:r>
              <a:rPr lang="en-US" sz="3600" b="1" dirty="0" smtClean="0"/>
              <a:t>Serbia through the lens of a SUNY student</a:t>
            </a:r>
            <a:endParaRPr lang="en-US" sz="3600" b="1"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“My </a:t>
            </a:r>
            <a:r>
              <a:rPr lang="en-US" dirty="0"/>
              <a:t>trip to Serbia this summer was a very invigorating experience, as I stayed for three weeks enriched in the Serbian culture- surrounding myself with European ideals and manners. As a student, it was also an experience that pushed me outside of my comfort zone, which as a young adult is very imperative. To be placed in an environment that speaks exclusively Serbian and follows a different way of life is a very unique understanding that I believe everyone needs to experience at least once in their lifetime. The universities were much different from what we have in the United States but the quality of education and excitement in the Serbian students could show you the success of their school systems. The students eagerly showed me the projects they had been working on and it was evident they were serious in pursuing the best education they could attain to receive a good job in the future. Overall, my trip to Serbia was valuable to my growth as a student and as a young adult, and I hope everyone has an opportunity to travel abroad as I did</a:t>
            </a:r>
            <a:r>
              <a:rPr lang="en-US" dirty="0" smtClean="0"/>
              <a:t>.”</a:t>
            </a:r>
            <a:r>
              <a:rPr lang="en-US" dirty="0"/>
              <a:t> </a:t>
            </a:r>
          </a:p>
        </p:txBody>
      </p:sp>
    </p:spTree>
    <p:extLst>
      <p:ext uri="{BB962C8B-B14F-4D97-AF65-F5344CB8AC3E}">
        <p14:creationId xmlns:p14="http://schemas.microsoft.com/office/powerpoint/2010/main" val="8099964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Niš</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Collaboration </a:t>
            </a:r>
            <a:r>
              <a:rPr lang="en-US" sz="2400" dirty="0"/>
              <a:t>with Prof. </a:t>
            </a:r>
            <a:r>
              <a:rPr lang="en-US" sz="2400" dirty="0" err="1"/>
              <a:t>Biljana</a:t>
            </a:r>
            <a:r>
              <a:rPr lang="en-US" sz="2400" dirty="0"/>
              <a:t> </a:t>
            </a:r>
            <a:r>
              <a:rPr lang="en-US" sz="2400" dirty="0" err="1" smtClean="0"/>
              <a:t>Popović</a:t>
            </a:r>
            <a:r>
              <a:rPr lang="en-US" sz="2400" dirty="0" smtClean="0"/>
              <a:t>, </a:t>
            </a:r>
            <a:r>
              <a:rPr lang="en-US" sz="2400" dirty="0"/>
              <a:t>University of </a:t>
            </a:r>
            <a:r>
              <a:rPr lang="en-US" sz="2400" dirty="0" err="1" smtClean="0"/>
              <a:t>Niš</a:t>
            </a:r>
            <a:r>
              <a:rPr lang="en-US" sz="2400" dirty="0" smtClean="0"/>
              <a:t>, on launching the journal “</a:t>
            </a:r>
            <a:r>
              <a:rPr lang="en-US" sz="2400" i="1" dirty="0" smtClean="0"/>
              <a:t>Open Mathematical Education Notes.</a:t>
            </a:r>
            <a:r>
              <a:rPr lang="en-US" sz="2400" dirty="0" smtClean="0"/>
              <a:t>”</a:t>
            </a:r>
            <a:endParaRPr lang="en-US" sz="2400" dirty="0"/>
          </a:p>
        </p:txBody>
      </p:sp>
      <p:pic>
        <p:nvPicPr>
          <p:cNvPr id="4" name="Picture 3" descr="Screen shot 2012-08-28 at 11.15.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90" y="2551055"/>
            <a:ext cx="2982885" cy="345386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Screen shot 2012-08-28 at 11.17.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183" y="3430356"/>
            <a:ext cx="4945716" cy="878117"/>
          </a:xfrm>
          <a:prstGeom prst="rect">
            <a:avLst/>
          </a:prstGeom>
        </p:spPr>
      </p:pic>
    </p:spTree>
    <p:extLst>
      <p:ext uri="{BB962C8B-B14F-4D97-AF65-F5344CB8AC3E}">
        <p14:creationId xmlns:p14="http://schemas.microsoft.com/office/powerpoint/2010/main" val="3005611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3" name="Content Placeholder 2"/>
          <p:cNvSpPr>
            <a:spLocks noGrp="1"/>
          </p:cNvSpPr>
          <p:nvPr>
            <p:ph idx="1"/>
          </p:nvPr>
        </p:nvSpPr>
        <p:spPr>
          <a:xfrm>
            <a:off x="457200" y="1600200"/>
            <a:ext cx="8382000" cy="4912360"/>
          </a:xfrm>
        </p:spPr>
        <p:txBody>
          <a:bodyPr/>
          <a:lstStyle/>
          <a:p>
            <a:pPr marL="0" indent="0">
              <a:buNone/>
            </a:pPr>
            <a:r>
              <a:rPr lang="en-US" dirty="0" smtClean="0"/>
              <a:t>Reviewing papers for conference proceedings (</a:t>
            </a:r>
            <a:r>
              <a:rPr lang="en-US" b="1" dirty="0" smtClean="0"/>
              <a:t>of international importance</a:t>
            </a:r>
            <a:r>
              <a:rPr lang="en-US" dirty="0" smtClean="0"/>
              <a:t>) published by University of Novi Sad</a:t>
            </a:r>
          </a:p>
          <a:p>
            <a:pPr marL="0" indent="0">
              <a:buNone/>
            </a:pPr>
            <a:r>
              <a:rPr lang="en-US" dirty="0" smtClean="0"/>
              <a:t>Memorandum of Understanding between SUNY Potsdam and University of Nis has been signed</a:t>
            </a:r>
          </a:p>
          <a:p>
            <a:pPr marL="0" indent="0">
              <a:buNone/>
            </a:pPr>
            <a:r>
              <a:rPr lang="en-US" dirty="0" smtClean="0"/>
              <a:t>Continuing work on the journal </a:t>
            </a:r>
            <a:r>
              <a:rPr lang="en-US" i="1" dirty="0" smtClean="0"/>
              <a:t>Open Mathematical Education Notes </a:t>
            </a:r>
            <a:r>
              <a:rPr lang="en-US" dirty="0" smtClean="0"/>
              <a:t>with colleagues from Serbian Universities</a:t>
            </a:r>
          </a:p>
          <a:p>
            <a:pPr marL="0" indent="0">
              <a:buNone/>
            </a:pPr>
            <a:r>
              <a:rPr lang="en-US" dirty="0" smtClean="0"/>
              <a:t>Editing a special issue of IMVI</a:t>
            </a:r>
          </a:p>
          <a:p>
            <a:pPr marL="0" indent="0">
              <a:buNone/>
            </a:pPr>
            <a:endParaRPr lang="en-US" dirty="0" smtClean="0"/>
          </a:p>
        </p:txBody>
      </p:sp>
    </p:spTree>
    <p:extLst>
      <p:ext uri="{BB962C8B-B14F-4D97-AF65-F5344CB8AC3E}">
        <p14:creationId xmlns:p14="http://schemas.microsoft.com/office/powerpoint/2010/main" val="38777179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etter of intent for academic cooperation- State University of NY at Potsdam and U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7530" r="-27530"/>
          <a:stretch/>
        </p:blipFill>
        <p:spPr>
          <a:xfrm>
            <a:off x="1137920" y="741680"/>
            <a:ext cx="7193280" cy="5851843"/>
          </a:xfrm>
        </p:spPr>
      </p:pic>
      <p:sp>
        <p:nvSpPr>
          <p:cNvPr id="2" name="TextBox 1"/>
          <p:cNvSpPr txBox="1"/>
          <p:nvPr/>
        </p:nvSpPr>
        <p:spPr>
          <a:xfrm>
            <a:off x="2438400" y="142240"/>
            <a:ext cx="4673600" cy="523220"/>
          </a:xfrm>
          <a:prstGeom prst="rect">
            <a:avLst/>
          </a:prstGeom>
          <a:noFill/>
        </p:spPr>
        <p:txBody>
          <a:bodyPr wrap="square" rtlCol="0">
            <a:spAutoFit/>
          </a:bodyPr>
          <a:lstStyle/>
          <a:p>
            <a:pPr algn="ctr"/>
            <a:r>
              <a:rPr lang="en-US" sz="2800" dirty="0" smtClean="0"/>
              <a:t>MOU signed!</a:t>
            </a:r>
            <a:endParaRPr lang="en-US" sz="2800" dirty="0"/>
          </a:p>
        </p:txBody>
      </p:sp>
    </p:spTree>
    <p:extLst>
      <p:ext uri="{BB962C8B-B14F-4D97-AF65-F5344CB8AC3E}">
        <p14:creationId xmlns:p14="http://schemas.microsoft.com/office/powerpoint/2010/main" val="8602824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was achieved in terms of Fulbright Specialist Program expectations?</a:t>
            </a:r>
            <a:endParaRPr lang="en-US" sz="3200" dirty="0"/>
          </a:p>
        </p:txBody>
      </p:sp>
      <p:sp>
        <p:nvSpPr>
          <p:cNvPr id="3" name="Content Placeholder 2"/>
          <p:cNvSpPr>
            <a:spLocks noGrp="1"/>
          </p:cNvSpPr>
          <p:nvPr>
            <p:ph idx="1"/>
          </p:nvPr>
        </p:nvSpPr>
        <p:spPr>
          <a:xfrm>
            <a:off x="457200" y="1600200"/>
            <a:ext cx="8229600" cy="4973320"/>
          </a:xfrm>
        </p:spPr>
        <p:txBody>
          <a:bodyPr>
            <a:noAutofit/>
          </a:bodyPr>
          <a:lstStyle/>
          <a:p>
            <a:r>
              <a:rPr lang="en-US" sz="2200" i="1" dirty="0"/>
              <a:t>Take part in </a:t>
            </a:r>
            <a:r>
              <a:rPr lang="en-US" sz="2200" i="1" dirty="0" smtClean="0"/>
              <a:t>... conferences </a:t>
            </a:r>
            <a:r>
              <a:rPr lang="en-US" sz="2200" i="1" dirty="0"/>
              <a:t>in conjunction with other scheduled </a:t>
            </a:r>
            <a:r>
              <a:rPr lang="en-US" sz="2200" i="1" dirty="0" smtClean="0"/>
              <a:t>activities</a:t>
            </a:r>
            <a:r>
              <a:rPr lang="en-US" sz="2200" dirty="0" smtClean="0"/>
              <a:t>: </a:t>
            </a:r>
            <a:r>
              <a:rPr lang="en-US" sz="2200" b="1" dirty="0" smtClean="0"/>
              <a:t>Plenary talk in </a:t>
            </a:r>
            <a:r>
              <a:rPr lang="en-US" sz="2200" b="1" dirty="0" err="1" smtClean="0"/>
              <a:t>Sombor</a:t>
            </a:r>
            <a:r>
              <a:rPr lang="en-US" sz="2200" b="1" dirty="0" smtClean="0"/>
              <a:t> at International Conference on models of integrating primary school subjects</a:t>
            </a:r>
            <a:r>
              <a:rPr lang="en-US" sz="2200" dirty="0" smtClean="0"/>
              <a:t>;</a:t>
            </a:r>
          </a:p>
          <a:p>
            <a:r>
              <a:rPr lang="en-US" sz="2200" i="1" dirty="0"/>
              <a:t>Consult with administrators and instructors of non-U.S. post-secondary, degree granting institutions on faculty </a:t>
            </a:r>
            <a:r>
              <a:rPr lang="en-US" sz="2200" i="1" dirty="0" smtClean="0"/>
              <a:t>devel</a:t>
            </a:r>
            <a:r>
              <a:rPr lang="en-US" sz="2200" dirty="0" smtClean="0"/>
              <a:t>opment: </a:t>
            </a:r>
            <a:br>
              <a:rPr lang="en-US" sz="2200" dirty="0" smtClean="0"/>
            </a:br>
            <a:r>
              <a:rPr lang="en-US" sz="2200" b="1" dirty="0" smtClean="0"/>
              <a:t>MOU signed with University of </a:t>
            </a:r>
            <a:r>
              <a:rPr lang="en-US" sz="2200" b="1" dirty="0" err="1" smtClean="0"/>
              <a:t>Niš</a:t>
            </a:r>
            <a:r>
              <a:rPr lang="en-US" sz="2200" dirty="0" smtClean="0"/>
              <a:t>;</a:t>
            </a:r>
          </a:p>
          <a:p>
            <a:r>
              <a:rPr lang="en-US" sz="2200" i="1" dirty="0"/>
              <a:t>Participate in or lead seminars </a:t>
            </a:r>
            <a:r>
              <a:rPr lang="en-US" sz="2200" i="1" dirty="0" smtClean="0"/>
              <a:t>... at </a:t>
            </a:r>
            <a:r>
              <a:rPr lang="en-US" sz="2200" i="1" dirty="0"/>
              <a:t>non-U.S. post-secondary, degree granting academic </a:t>
            </a:r>
            <a:r>
              <a:rPr lang="en-US" sz="2200" i="1" dirty="0" smtClean="0"/>
              <a:t>institutions</a:t>
            </a:r>
            <a:r>
              <a:rPr lang="en-US" sz="2200" dirty="0" smtClean="0"/>
              <a:t>:</a:t>
            </a:r>
          </a:p>
          <a:p>
            <a:pPr marL="0" indent="0">
              <a:buNone/>
            </a:pPr>
            <a:r>
              <a:rPr lang="en-US" sz="2200" dirty="0"/>
              <a:t>	</a:t>
            </a:r>
            <a:r>
              <a:rPr lang="en-US" sz="2200" b="1" dirty="0" smtClean="0"/>
              <a:t>Seminars for faculty, students, practicing teachers on 	mathematics education</a:t>
            </a:r>
            <a:r>
              <a:rPr lang="en-US" sz="2200" dirty="0" smtClean="0"/>
              <a:t>; </a:t>
            </a:r>
            <a:r>
              <a:rPr lang="en-US" sz="2200" b="1" dirty="0" smtClean="0"/>
              <a:t>meetings with faculty to encourage 	and help to publish mathematics education research</a:t>
            </a:r>
            <a:endParaRPr lang="en-US" sz="2200" b="1" dirty="0"/>
          </a:p>
        </p:txBody>
      </p:sp>
    </p:spTree>
    <p:extLst>
      <p:ext uri="{BB962C8B-B14F-4D97-AF65-F5344CB8AC3E}">
        <p14:creationId xmlns:p14="http://schemas.microsoft.com/office/powerpoint/2010/main" val="9237506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Photos courtesy of SUNY Oswego Arts major </a:t>
            </a:r>
            <a:br>
              <a:rPr lang="en-US" sz="2800" dirty="0" smtClean="0"/>
            </a:br>
            <a:r>
              <a:rPr lang="en-US" sz="2800" dirty="0" smtClean="0"/>
              <a:t>Leonard Abramovich</a:t>
            </a:r>
            <a:endParaRPr lang="en-US" sz="2800" dirty="0"/>
          </a:p>
        </p:txBody>
      </p:sp>
      <p:pic>
        <p:nvPicPr>
          <p:cNvPr id="4" name="Content Placeholder 3" descr="IMAG0303.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a:xfrm>
            <a:off x="558800" y="1600200"/>
            <a:ext cx="8229600" cy="4525963"/>
          </a:xfrm>
        </p:spPr>
      </p:pic>
    </p:spTree>
    <p:extLst>
      <p:ext uri="{BB962C8B-B14F-4D97-AF65-F5344CB8AC3E}">
        <p14:creationId xmlns:p14="http://schemas.microsoft.com/office/powerpoint/2010/main" val="24805389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1397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normAutofit/>
          </a:bodyPr>
          <a:lstStyle/>
          <a:p>
            <a:r>
              <a:rPr lang="en-US" sz="5400" dirty="0" smtClean="0"/>
              <a:t>Thank you</a:t>
            </a:r>
            <a:endParaRPr lang="en-US" sz="5400" dirty="0"/>
          </a:p>
        </p:txBody>
      </p:sp>
      <p:sp>
        <p:nvSpPr>
          <p:cNvPr id="3" name="Content Placeholder 2"/>
          <p:cNvSpPr>
            <a:spLocks noGrp="1"/>
          </p:cNvSpPr>
          <p:nvPr>
            <p:ph idx="1"/>
          </p:nvPr>
        </p:nvSpPr>
        <p:spPr/>
        <p:txBody>
          <a:bodyPr/>
          <a:lstStyle/>
          <a:p>
            <a:r>
              <a:rPr lang="en-US" dirty="0" smtClean="0"/>
              <a:t>Next seminar: October 3</a:t>
            </a:r>
            <a:r>
              <a:rPr lang="en-US" baseline="30000" dirty="0" smtClean="0"/>
              <a:t>rd</a:t>
            </a:r>
            <a:r>
              <a:rPr lang="en-US" dirty="0" smtClean="0"/>
              <a:t>, 2012 </a:t>
            </a:r>
          </a:p>
          <a:p>
            <a:pPr marL="0" indent="0">
              <a:buNone/>
            </a:pPr>
            <a:r>
              <a:rPr lang="en-US" dirty="0" smtClean="0"/>
              <a:t>	Dr. Sharon Williams</a:t>
            </a:r>
          </a:p>
          <a:p>
            <a:pPr marL="0" indent="0">
              <a:buNone/>
            </a:pPr>
            <a:r>
              <a:rPr lang="en-US" sz="2800" dirty="0" smtClean="0"/>
              <a:t>	Fostering </a:t>
            </a:r>
            <a:r>
              <a:rPr lang="en-US" sz="2800" dirty="0"/>
              <a:t>Mohawk Cultural Competency for Non</a:t>
            </a:r>
            <a:r>
              <a:rPr lang="en-US" sz="2800" dirty="0" smtClean="0"/>
              <a:t>-	Native </a:t>
            </a:r>
            <a:r>
              <a:rPr lang="en-US" sz="2800" dirty="0"/>
              <a:t>Teachers</a:t>
            </a:r>
          </a:p>
        </p:txBody>
      </p:sp>
    </p:spTree>
    <p:extLst>
      <p:ext uri="{BB962C8B-B14F-4D97-AF65-F5344CB8AC3E}">
        <p14:creationId xmlns:p14="http://schemas.microsoft.com/office/powerpoint/2010/main" val="1803128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882"/>
          </a:xfrm>
        </p:spPr>
        <p:txBody>
          <a:bodyPr>
            <a:normAutofit fontScale="90000"/>
          </a:bodyPr>
          <a:lstStyle/>
          <a:p>
            <a:r>
              <a:rPr lang="en-US" dirty="0" smtClean="0"/>
              <a:t>Why Novi Sad?</a:t>
            </a:r>
            <a:endParaRPr lang="en-US" dirty="0"/>
          </a:p>
        </p:txBody>
      </p:sp>
      <p:sp>
        <p:nvSpPr>
          <p:cNvPr id="3" name="Content Placeholder 2"/>
          <p:cNvSpPr>
            <a:spLocks noGrp="1"/>
          </p:cNvSpPr>
          <p:nvPr>
            <p:ph idx="1"/>
          </p:nvPr>
        </p:nvSpPr>
        <p:spPr>
          <a:xfrm>
            <a:off x="457200" y="1117600"/>
            <a:ext cx="8310880" cy="5405120"/>
          </a:xfrm>
        </p:spPr>
        <p:txBody>
          <a:bodyPr>
            <a:normAutofit/>
          </a:bodyPr>
          <a:lstStyle/>
          <a:p>
            <a:pPr marL="0" indent="0">
              <a:buNone/>
            </a:pPr>
            <a:r>
              <a:rPr lang="en-US" sz="2400" dirty="0" smtClean="0"/>
              <a:t>Collaboration </a:t>
            </a:r>
            <a:r>
              <a:rPr lang="en-US" sz="2400" dirty="0"/>
              <a:t>with Prof. </a:t>
            </a:r>
            <a:r>
              <a:rPr lang="en-US" sz="2400" dirty="0" err="1" smtClean="0"/>
              <a:t>Siniša</a:t>
            </a:r>
            <a:r>
              <a:rPr lang="en-US" sz="2400" dirty="0" smtClean="0"/>
              <a:t> </a:t>
            </a:r>
            <a:r>
              <a:rPr lang="en-US" sz="2400" dirty="0" err="1" smtClean="0"/>
              <a:t>Crvenković</a:t>
            </a:r>
            <a:r>
              <a:rPr lang="en-US" sz="2400" dirty="0" smtClean="0"/>
              <a:t>, </a:t>
            </a:r>
            <a:r>
              <a:rPr lang="en-US" sz="2400" dirty="0"/>
              <a:t>University of </a:t>
            </a:r>
            <a:r>
              <a:rPr lang="en-US" sz="2400" dirty="0" smtClean="0"/>
              <a:t>Novi Sad (UNS), on launching the journal “</a:t>
            </a:r>
            <a:r>
              <a:rPr lang="en-US" sz="2400" i="1" dirty="0" smtClean="0"/>
              <a:t>Open Mathematical Education Notes</a:t>
            </a:r>
            <a:r>
              <a:rPr lang="en-US" sz="2400" dirty="0" smtClean="0"/>
              <a:t>”</a:t>
            </a:r>
          </a:p>
          <a:p>
            <a:pPr marL="0" indent="0">
              <a:buNone/>
            </a:pPr>
            <a:r>
              <a:rPr lang="en-US" sz="2400" dirty="0" smtClean="0"/>
              <a:t>Meeting with General Manager of International Mathematical Virtual Institute (IMVI)  Prof. Daniel Romano (Bosnia &amp; Herzegovina) </a:t>
            </a:r>
            <a:r>
              <a:rPr lang="en-US" sz="2400" dirty="0"/>
              <a:t>in </a:t>
            </a:r>
            <a:r>
              <a:rPr lang="en-US" sz="2400" dirty="0" err="1" smtClean="0"/>
              <a:t>Sombor</a:t>
            </a:r>
            <a:r>
              <a:rPr lang="en-US" sz="2400" dirty="0" smtClean="0"/>
              <a:t> (</a:t>
            </a:r>
            <a:r>
              <a:rPr lang="en-US" sz="2400" dirty="0"/>
              <a:t>home of the UNS school of education)</a:t>
            </a:r>
          </a:p>
          <a:p>
            <a:pPr marL="0" indent="0">
              <a:buNone/>
            </a:pPr>
            <a:r>
              <a:rPr lang="en-US" sz="2400" dirty="0" smtClean="0"/>
              <a:t>Doing a plenary talk in </a:t>
            </a:r>
            <a:r>
              <a:rPr lang="en-US" sz="2400" dirty="0" err="1" smtClean="0"/>
              <a:t>Sombor</a:t>
            </a:r>
            <a:endParaRPr lang="en-US" sz="2400" dirty="0"/>
          </a:p>
        </p:txBody>
      </p:sp>
      <p:pic>
        <p:nvPicPr>
          <p:cNvPr id="4" name="Picture 3" descr="Screen shot 2012-08-28 at 11.15.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798" y="4575374"/>
            <a:ext cx="1567602" cy="181511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207818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83600" cy="1777682"/>
          </a:xfrm>
        </p:spPr>
        <p:txBody>
          <a:bodyPr/>
          <a:lstStyle/>
          <a:p>
            <a:r>
              <a:rPr lang="en-US" dirty="0" smtClean="0"/>
              <a:t>Arrival to Belgrade: US Embassy’s Mercedes Benz</a:t>
            </a:r>
            <a:endParaRPr lang="en-US" dirty="0"/>
          </a:p>
        </p:txBody>
      </p:sp>
      <p:pic>
        <p:nvPicPr>
          <p:cNvPr id="4" name="Content Placeholder 3" descr="Screen shot 2012-09-06 at 11.07.04 AM.png"/>
          <p:cNvPicPr>
            <a:picLocks noGrp="1" noChangeAspect="1"/>
          </p:cNvPicPr>
          <p:nvPr>
            <p:ph idx="1"/>
          </p:nvPr>
        </p:nvPicPr>
        <p:blipFill>
          <a:blip r:embed="rId2">
            <a:extLst>
              <a:ext uri="{28A0092B-C50C-407E-A947-70E740481C1C}">
                <a14:useLocalDpi xmlns:a14="http://schemas.microsoft.com/office/drawing/2010/main" val="0"/>
              </a:ext>
            </a:extLst>
          </a:blip>
          <a:srcRect t="1540" b="1540"/>
          <a:stretch>
            <a:fillRect/>
          </a:stretch>
        </p:blipFill>
        <p:spPr>
          <a:xfrm>
            <a:off x="1519485" y="2578100"/>
            <a:ext cx="5993518" cy="3296920"/>
          </a:xfrm>
        </p:spPr>
      </p:pic>
      <p:pic>
        <p:nvPicPr>
          <p:cNvPr id="7" name="Picture 6" descr="LS0093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485" y="2182324"/>
            <a:ext cx="1668502" cy="1414316"/>
          </a:xfrm>
          <a:prstGeom prst="rect">
            <a:avLst/>
          </a:prstGeom>
        </p:spPr>
      </p:pic>
      <p:pic>
        <p:nvPicPr>
          <p:cNvPr id="3" name="Picture 2" descr="Screen shot 2012-09-11 at 10.35.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03" y="2578100"/>
            <a:ext cx="1562100" cy="1955800"/>
          </a:xfrm>
          <a:prstGeom prst="rect">
            <a:avLst/>
          </a:prstGeom>
        </p:spPr>
      </p:pic>
      <p:pic>
        <p:nvPicPr>
          <p:cNvPr id="5" name="Picture 4" descr="Screen shot 2012-09-11 at 10.39.1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700" y="4699000"/>
            <a:ext cx="1511300" cy="2159000"/>
          </a:xfrm>
          <a:prstGeom prst="rect">
            <a:avLst/>
          </a:prstGeom>
        </p:spPr>
      </p:pic>
    </p:spTree>
    <p:extLst>
      <p:ext uri="{BB962C8B-B14F-4D97-AF65-F5344CB8AC3E}">
        <p14:creationId xmlns:p14="http://schemas.microsoft.com/office/powerpoint/2010/main" val="1660198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Hotel </a:t>
            </a:r>
            <a:r>
              <a:rPr lang="en-US" dirty="0" err="1" smtClean="0"/>
              <a:t>Niski</a:t>
            </a:r>
            <a:r>
              <a:rPr lang="en-US" dirty="0" smtClean="0"/>
              <a:t> </a:t>
            </a:r>
            <a:r>
              <a:rPr lang="en-US" dirty="0" err="1" smtClean="0"/>
              <a:t>Cvet</a:t>
            </a:r>
            <a:r>
              <a:rPr lang="en-US" dirty="0" smtClean="0"/>
              <a:t> in </a:t>
            </a:r>
            <a:r>
              <a:rPr lang="en-US" dirty="0" err="1" smtClean="0"/>
              <a:t>Niš</a:t>
            </a:r>
            <a:endParaRPr lang="en-US" dirty="0"/>
          </a:p>
        </p:txBody>
      </p:sp>
      <p:pic>
        <p:nvPicPr>
          <p:cNvPr id="4" name="Content Placeholder 3" descr="IMAG0239.jpg"/>
          <p:cNvPicPr>
            <a:picLocks noGrp="1" noChangeAspect="1"/>
          </p:cNvPicPr>
          <p:nvPr>
            <p:ph idx="1"/>
          </p:nvPr>
        </p:nvPicPr>
        <p:blipFill>
          <a:blip r:embed="rId2">
            <a:extLst>
              <a:ext uri="{28A0092B-C50C-407E-A947-70E740481C1C}">
                <a14:useLocalDpi xmlns:a14="http://schemas.microsoft.com/office/drawing/2010/main" val="0"/>
              </a:ext>
            </a:extLst>
          </a:blip>
          <a:srcRect t="4020" b="4020"/>
          <a:stretch>
            <a:fillRect/>
          </a:stretch>
        </p:blipFill>
        <p:spPr/>
      </p:pic>
    </p:spTree>
    <p:extLst>
      <p:ext uri="{BB962C8B-B14F-4D97-AF65-F5344CB8AC3E}">
        <p14:creationId xmlns:p14="http://schemas.microsoft.com/office/powerpoint/2010/main" val="25898820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20" y="112078"/>
            <a:ext cx="8229600" cy="1330642"/>
          </a:xfrm>
        </p:spPr>
        <p:txBody>
          <a:bodyPr>
            <a:normAutofit fontScale="90000"/>
          </a:bodyPr>
          <a:lstStyle/>
          <a:p>
            <a:r>
              <a:rPr lang="en-US" dirty="0" smtClean="0"/>
              <a:t>University of </a:t>
            </a:r>
            <a:r>
              <a:rPr lang="en-US" dirty="0" err="1" smtClean="0"/>
              <a:t>Niš</a:t>
            </a:r>
            <a:r>
              <a:rPr lang="en-US" dirty="0" smtClean="0"/>
              <a:t/>
            </a:r>
            <a:br>
              <a:rPr lang="en-US" dirty="0" smtClean="0"/>
            </a:br>
            <a:r>
              <a:rPr lang="en-US" sz="2200" dirty="0" smtClean="0"/>
              <a:t> Founded </a:t>
            </a:r>
            <a:r>
              <a:rPr lang="en-US" sz="2200" dirty="0"/>
              <a:t>in </a:t>
            </a:r>
            <a:r>
              <a:rPr lang="en-US" sz="2200" dirty="0" smtClean="0"/>
              <a:t>1965; consists </a:t>
            </a:r>
            <a:r>
              <a:rPr lang="en-US" sz="2200" dirty="0"/>
              <a:t>of 13 </a:t>
            </a:r>
            <a:r>
              <a:rPr lang="en-US" sz="2200" dirty="0" smtClean="0"/>
              <a:t>schools, 1500 faculty, </a:t>
            </a:r>
            <a:r>
              <a:rPr lang="en-US" sz="2200" dirty="0"/>
              <a:t>630 staff and extracurricular staff, </a:t>
            </a:r>
            <a:r>
              <a:rPr lang="en-US" sz="2200" dirty="0" smtClean="0"/>
              <a:t>about 30,000 </a:t>
            </a:r>
            <a:r>
              <a:rPr lang="en-US" sz="2200" dirty="0"/>
              <a:t>students.</a:t>
            </a:r>
          </a:p>
        </p:txBody>
      </p:sp>
      <p:pic>
        <p:nvPicPr>
          <p:cNvPr id="4" name="Content Placeholder 3" descr="Screen shot 2012-09-07 at 8.24.03 AM.png"/>
          <p:cNvPicPr>
            <a:picLocks noGrp="1" noChangeAspect="1"/>
          </p:cNvPicPr>
          <p:nvPr>
            <p:ph idx="1"/>
          </p:nvPr>
        </p:nvPicPr>
        <p:blipFill>
          <a:blip r:embed="rId2">
            <a:extLst>
              <a:ext uri="{28A0092B-C50C-407E-A947-70E740481C1C}">
                <a14:useLocalDpi xmlns:a14="http://schemas.microsoft.com/office/drawing/2010/main" val="0"/>
              </a:ext>
            </a:extLst>
          </a:blip>
          <a:srcRect l="-46924" r="-46924"/>
          <a:stretch>
            <a:fillRect/>
          </a:stretch>
        </p:blipFill>
        <p:spPr>
          <a:xfrm>
            <a:off x="203200" y="1569720"/>
            <a:ext cx="8229600" cy="4525963"/>
          </a:xfrm>
        </p:spPr>
      </p:pic>
    </p:spTree>
    <p:extLst>
      <p:ext uri="{BB962C8B-B14F-4D97-AF65-F5344CB8AC3E}">
        <p14:creationId xmlns:p14="http://schemas.microsoft.com/office/powerpoint/2010/main" val="20525105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3200</TotalTime>
  <Words>979</Words>
  <Application>Microsoft Macintosh PowerPoint</Application>
  <PresentationFormat>On-screen Show (4:3)</PresentationFormat>
  <Paragraphs>102</Paragraphs>
  <Slides>54</Slides>
  <Notes>6</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Visiting Serbia on a Fulbright Specialist Grant: Education, Culture, Collaboration</vt:lpstr>
      <vt:lpstr>Fulbright Specialist Program</vt:lpstr>
      <vt:lpstr>Where is Serbia?</vt:lpstr>
      <vt:lpstr>Why Serbia?</vt:lpstr>
      <vt:lpstr>Why Niš?</vt:lpstr>
      <vt:lpstr>Why Novi Sad?</vt:lpstr>
      <vt:lpstr>Arrival to Belgrade: US Embassy’s Mercedes Benz</vt:lpstr>
      <vt:lpstr>Hotel Niski Cvet in Niš</vt:lpstr>
      <vt:lpstr>University of Niš  Founded in 1965; consists of 13 schools, 1500 faculty, 630 staff and extracurricular staff, about 30,000 students.</vt:lpstr>
      <vt:lpstr>PowerPoint Presentation</vt:lpstr>
      <vt:lpstr>PowerPoint Presentation</vt:lpstr>
      <vt:lpstr>Representing SUNY Potsdam</vt:lpstr>
      <vt:lpstr>Lecture at University of Niš </vt:lpstr>
      <vt:lpstr>A photo shoot</vt:lpstr>
      <vt:lpstr>Interview: University of Niš</vt:lpstr>
      <vt:lpstr>Visiting high school in Niš</vt:lpstr>
      <vt:lpstr>PowerPoint Presentation</vt:lpstr>
      <vt:lpstr>In the school’s computer lab</vt:lpstr>
      <vt:lpstr>Students sharing their work with a visitor from SUNY Oswego</vt:lpstr>
      <vt:lpstr>Sonja—a teacher of mathematics and an author of OMEN</vt:lpstr>
      <vt:lpstr>While Principal is absent</vt:lpstr>
      <vt:lpstr>Near Constantine the Great (283-337) Introduced Christianity to the Roman Empire Born in Niš</vt:lpstr>
      <vt:lpstr>Niš: The ruins of antique Mediana—temporary residence of Roman kings</vt:lpstr>
      <vt:lpstr>Mosaic in a room where Roman kings stayed while travelling</vt:lpstr>
      <vt:lpstr>PowerPoint Presentation</vt:lpstr>
      <vt:lpstr>PowerPoint Presentation</vt:lpstr>
      <vt:lpstr>Serbian wedding: Do you see a familiar face?</vt:lpstr>
      <vt:lpstr>Sombor: The UNS School of Education</vt:lpstr>
      <vt:lpstr>Teaching college, est. 1778</vt:lpstr>
      <vt:lpstr>PowerPoint Presentation</vt:lpstr>
      <vt:lpstr>Sombor Museum of the School of Education</vt:lpstr>
      <vt:lpstr>In downtown Sombor</vt:lpstr>
      <vt:lpstr>PowerPoint Presentation</vt:lpstr>
      <vt:lpstr>At the entrance to the hotel in Sombor</vt:lpstr>
      <vt:lpstr>Café and horse back (Sombor)</vt:lpstr>
      <vt:lpstr>Fulbright specialist after horse ride in Sombor</vt:lpstr>
      <vt:lpstr>Arriving to Novi Sad Educational system dates back to the 11th century</vt:lpstr>
      <vt:lpstr>Novi Sad: Guest apartment and window view on Dunav</vt:lpstr>
      <vt:lpstr>Bust of the first wife of Albert Einstein Mileva Marić-Einstein at the entrance to the UNS school of mathematics</vt:lpstr>
      <vt:lpstr>PowerPoint Presentation</vt:lpstr>
      <vt:lpstr>Learning to use cell phone</vt:lpstr>
      <vt:lpstr>Novi Sad downtown</vt:lpstr>
      <vt:lpstr>Novi Sad downtown</vt:lpstr>
      <vt:lpstr>PowerPoint Presentation</vt:lpstr>
      <vt:lpstr>PowerPoint Presentation</vt:lpstr>
      <vt:lpstr>On the bank of Dunav with Prof. Crvenković</vt:lpstr>
      <vt:lpstr>A street dog in Novi Sad</vt:lpstr>
      <vt:lpstr>PowerPoint Presentation</vt:lpstr>
      <vt:lpstr>Serbia through the lens of a SUNY student</vt:lpstr>
      <vt:lpstr>Collaboration</vt:lpstr>
      <vt:lpstr>PowerPoint Presentation</vt:lpstr>
      <vt:lpstr>What was achieved in terms of Fulbright Specialist Program expectations?</vt:lpstr>
      <vt:lpstr>Photos courtesy of SUNY Oswego Arts major  Leonard Abramovich</vt:lpstr>
      <vt:lpstr>Thank you</vt:lpstr>
    </vt:vector>
  </TitlesOfParts>
  <Company>SUNY Potsdam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SERGEI ABRAMOVICH State University of New York at Potsdam</dc:title>
  <dc:creator>Sergei Abramovich</dc:creator>
  <cp:lastModifiedBy>Sergei Abramovich</cp:lastModifiedBy>
  <cp:revision>82</cp:revision>
  <cp:lastPrinted>2012-09-14T15:25:14Z</cp:lastPrinted>
  <dcterms:created xsi:type="dcterms:W3CDTF">2012-04-19T11:51:37Z</dcterms:created>
  <dcterms:modified xsi:type="dcterms:W3CDTF">2012-09-18T15:07:22Z</dcterms:modified>
</cp:coreProperties>
</file>